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280" r:id="rId4"/>
    <p:sldId id="282" r:id="rId5"/>
    <p:sldId id="287" r:id="rId6"/>
    <p:sldId id="290" r:id="rId7"/>
    <p:sldId id="270" r:id="rId8"/>
    <p:sldId id="284" r:id="rId9"/>
    <p:sldId id="274" r:id="rId10"/>
    <p:sldId id="275" r:id="rId11"/>
    <p:sldId id="285" r:id="rId12"/>
    <p:sldId id="288" r:id="rId13"/>
    <p:sldId id="289" r:id="rId14"/>
    <p:sldId id="286" r:id="rId15"/>
    <p:sldId id="269" r:id="rId16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3008C4"/>
    <a:srgbClr val="2F8589"/>
    <a:srgbClr val="2B7E89"/>
    <a:srgbClr val="288C82"/>
    <a:srgbClr val="2FA398"/>
    <a:srgbClr val="278558"/>
    <a:srgbClr val="00CC99"/>
    <a:srgbClr val="FFCC66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9" autoAdjust="0"/>
    <p:restoredTop sz="94717" autoAdjust="0"/>
  </p:normalViewPr>
  <p:slideViewPr>
    <p:cSldViewPr>
      <p:cViewPr>
        <p:scale>
          <a:sx n="66" d="100"/>
          <a:sy n="66" d="100"/>
        </p:scale>
        <p:origin x="-1254" y="-1008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fld id="{6E1ABDFF-DC99-473C-8CE2-A753CCBF67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fld id="{DA1362C8-14D8-41AD-BC70-9D651B6AF8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525DD-B8FF-44EB-AC04-6DB3A0D71BCD}" type="slidenum">
              <a:rPr lang="en-US"/>
              <a:pPr/>
              <a:t>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362C8-14D8-41AD-BC70-9D651B6AF8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4631" name="Picture 55" descr="PHOTOBAR"/>
          <p:cNvPicPr>
            <a:picLocks noChangeAspect="1" noChangeArrowheads="1"/>
          </p:cNvPicPr>
          <p:nvPr userDrawn="1"/>
        </p:nvPicPr>
        <p:blipFill>
          <a:blip r:embed="rId2" cstate="print"/>
          <a:srcRect b="5536"/>
          <a:stretch>
            <a:fillRect/>
          </a:stretch>
        </p:blipFill>
        <p:spPr bwMode="auto">
          <a:xfrm>
            <a:off x="0" y="2533650"/>
            <a:ext cx="9144000" cy="173355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291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2291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4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3755A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79" name="Group 55"/>
          <p:cNvGrpSpPr>
            <a:grpSpLocks/>
          </p:cNvGrpSpPr>
          <p:nvPr/>
        </p:nvGrpSpPr>
        <p:grpSpPr bwMode="auto">
          <a:xfrm>
            <a:off x="0" y="5943600"/>
            <a:ext cx="9144000" cy="914400"/>
            <a:chOff x="0" y="3840"/>
            <a:chExt cx="5760" cy="480"/>
          </a:xfrm>
        </p:grpSpPr>
        <p:pic>
          <p:nvPicPr>
            <p:cNvPr id="1049" name="Picture 25" descr="Operations"/>
            <p:cNvPicPr>
              <a:picLocks noChangeAspect="1" noChangeArrowheads="1"/>
            </p:cNvPicPr>
            <p:nvPr/>
          </p:nvPicPr>
          <p:blipFill>
            <a:blip r:embed="rId14" cstate="print"/>
            <a:srcRect l="78017"/>
            <a:stretch>
              <a:fillRect/>
            </a:stretch>
          </p:blipFill>
          <p:spPr bwMode="auto">
            <a:xfrm>
              <a:off x="4561" y="3865"/>
              <a:ext cx="694" cy="404"/>
            </a:xfrm>
            <a:prstGeom prst="rect">
              <a:avLst/>
            </a:prstGeom>
            <a:noFill/>
          </p:spPr>
        </p:pic>
        <p:graphicFrame>
          <p:nvGraphicFramePr>
            <p:cNvPr id="1051" name="Object 27"/>
            <p:cNvGraphicFramePr>
              <a:graphicFrameLocks/>
            </p:cNvGraphicFramePr>
            <p:nvPr/>
          </p:nvGraphicFramePr>
          <p:xfrm>
            <a:off x="624" y="3852"/>
            <a:ext cx="672" cy="421"/>
          </p:xfrm>
          <a:graphic>
            <a:graphicData uri="http://schemas.openxmlformats.org/presentationml/2006/ole">
              <p:oleObj spid="_x0000_s1051" name="Photo Editor Photo" r:id="rId15" imgW="1267002" imgH="1800476" progId="">
                <p:embed/>
              </p:oleObj>
            </a:graphicData>
          </a:graphic>
        </p:graphicFrame>
        <p:grpSp>
          <p:nvGrpSpPr>
            <p:cNvPr id="1064" name="Group 40"/>
            <p:cNvGrpSpPr>
              <a:grpSpLocks/>
            </p:cNvGrpSpPr>
            <p:nvPr/>
          </p:nvGrpSpPr>
          <p:grpSpPr bwMode="auto">
            <a:xfrm>
              <a:off x="3840" y="3865"/>
              <a:ext cx="721" cy="422"/>
              <a:chOff x="3789" y="2976"/>
              <a:chExt cx="819" cy="801"/>
            </a:xfrm>
          </p:grpSpPr>
          <p:graphicFrame>
            <p:nvGraphicFramePr>
              <p:cNvPr id="1052" name="Object 28"/>
              <p:cNvGraphicFramePr>
                <a:graphicFrameLocks/>
              </p:cNvGraphicFramePr>
              <p:nvPr/>
            </p:nvGraphicFramePr>
            <p:xfrm>
              <a:off x="3789" y="2976"/>
              <a:ext cx="819" cy="800"/>
            </p:xfrm>
            <a:graphic>
              <a:graphicData uri="http://schemas.openxmlformats.org/presentationml/2006/ole">
                <p:oleObj spid="_x0000_s1052" name="Photo Editor Photo" r:id="rId16" imgW="1152381" imgH="1924319" progId="">
                  <p:embed/>
                </p:oleObj>
              </a:graphicData>
            </a:graphic>
          </p:graphicFrame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 rot="5400000">
                <a:off x="3453" y="3337"/>
                <a:ext cx="779" cy="102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FCDD4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 rot="5400000">
                <a:off x="4184" y="3354"/>
                <a:ext cx="779" cy="68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EC867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38" name="Picture 14" descr="COVER DESIGN"/>
            <p:cNvPicPr>
              <a:picLocks noChangeAspect="1" noChangeArrowheads="1"/>
            </p:cNvPicPr>
            <p:nvPr/>
          </p:nvPicPr>
          <p:blipFill>
            <a:blip r:embed="rId17" cstate="print"/>
            <a:srcRect l="76692" t="38875" r="14137" b="41121"/>
            <a:stretch>
              <a:fillRect/>
            </a:stretch>
          </p:blipFill>
          <p:spPr bwMode="auto">
            <a:xfrm>
              <a:off x="3408" y="3865"/>
              <a:ext cx="445" cy="430"/>
            </a:xfrm>
            <a:prstGeom prst="rect">
              <a:avLst/>
            </a:prstGeom>
            <a:noFill/>
          </p:spPr>
        </p:pic>
        <p:pic>
          <p:nvPicPr>
            <p:cNvPr id="1032" name="Picture 8" descr="COVER DESIGN"/>
            <p:cNvPicPr>
              <a:picLocks noChangeAspect="1" noChangeArrowheads="1"/>
            </p:cNvPicPr>
            <p:nvPr/>
          </p:nvPicPr>
          <p:blipFill>
            <a:blip r:embed="rId17" cstate="print"/>
            <a:srcRect l="14163" t="53502" r="77457" b="31876"/>
            <a:stretch>
              <a:fillRect/>
            </a:stretch>
          </p:blipFill>
          <p:spPr bwMode="auto">
            <a:xfrm>
              <a:off x="1344" y="3884"/>
              <a:ext cx="432" cy="404"/>
            </a:xfrm>
            <a:prstGeom prst="rect">
              <a:avLst/>
            </a:prstGeom>
            <a:noFill/>
          </p:spPr>
        </p:pic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 rot="5400000">
              <a:off x="1096" y="4048"/>
              <a:ext cx="411" cy="84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4C82D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8" name="Group 44"/>
            <p:cNvGrpSpPr>
              <a:grpSpLocks/>
            </p:cNvGrpSpPr>
            <p:nvPr/>
          </p:nvGrpSpPr>
          <p:grpSpPr bwMode="auto">
            <a:xfrm>
              <a:off x="1750" y="3875"/>
              <a:ext cx="794" cy="422"/>
              <a:chOff x="909" y="2995"/>
              <a:chExt cx="887" cy="801"/>
            </a:xfrm>
          </p:grpSpPr>
          <p:graphicFrame>
            <p:nvGraphicFramePr>
              <p:cNvPr id="1054" name="Object 30"/>
              <p:cNvGraphicFramePr>
                <a:graphicFrameLocks/>
              </p:cNvGraphicFramePr>
              <p:nvPr/>
            </p:nvGraphicFramePr>
            <p:xfrm>
              <a:off x="977" y="2995"/>
              <a:ext cx="819" cy="800"/>
            </p:xfrm>
            <a:graphic>
              <a:graphicData uri="http://schemas.openxmlformats.org/presentationml/2006/ole">
                <p:oleObj spid="_x0000_s1054" name="Photo Editor Photo" r:id="rId18" imgW="923810" imgH="1609524" progId="">
                  <p:embed/>
                </p:oleObj>
              </a:graphicData>
            </a:graphic>
          </p:graphicFrame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 rot="5400000">
                <a:off x="570" y="3356"/>
                <a:ext cx="779" cy="102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889AAC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9" name="Group 45"/>
            <p:cNvGrpSpPr>
              <a:grpSpLocks/>
            </p:cNvGrpSpPr>
            <p:nvPr/>
          </p:nvGrpSpPr>
          <p:grpSpPr bwMode="auto">
            <a:xfrm>
              <a:off x="2515" y="3875"/>
              <a:ext cx="893" cy="422"/>
              <a:chOff x="2400" y="2995"/>
              <a:chExt cx="819" cy="801"/>
            </a:xfrm>
          </p:grpSpPr>
          <p:graphicFrame>
            <p:nvGraphicFramePr>
              <p:cNvPr id="1053" name="Object 29"/>
              <p:cNvGraphicFramePr>
                <a:graphicFrameLocks/>
              </p:cNvGraphicFramePr>
              <p:nvPr/>
            </p:nvGraphicFramePr>
            <p:xfrm>
              <a:off x="2400" y="2995"/>
              <a:ext cx="819" cy="800"/>
            </p:xfrm>
            <a:graphic>
              <a:graphicData uri="http://schemas.openxmlformats.org/presentationml/2006/ole">
                <p:oleObj spid="_x0000_s1053" name="Photo Editor Photo" r:id="rId19" imgW="1333333" imgH="1924319" progId="">
                  <p:embed/>
                </p:oleObj>
              </a:graphicData>
            </a:graphic>
          </p:graphicFrame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 rot="5400000">
                <a:off x="2061" y="3356"/>
                <a:ext cx="779" cy="102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B080B4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 rot="5400000">
              <a:off x="3212" y="4051"/>
              <a:ext cx="410" cy="78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D1958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 rot="5400000">
              <a:off x="5010" y="4029"/>
              <a:ext cx="412" cy="78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40725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72" name="Picture 48" descr="Operations"/>
            <p:cNvPicPr>
              <a:picLocks noChangeAspect="1" noChangeArrowheads="1"/>
            </p:cNvPicPr>
            <p:nvPr/>
          </p:nvPicPr>
          <p:blipFill>
            <a:blip r:embed="rId14" cstate="print"/>
            <a:srcRect l="59505" r="24628"/>
            <a:stretch>
              <a:fillRect/>
            </a:stretch>
          </p:blipFill>
          <p:spPr bwMode="auto">
            <a:xfrm>
              <a:off x="5255" y="3875"/>
              <a:ext cx="501" cy="410"/>
            </a:xfrm>
            <a:prstGeom prst="rect">
              <a:avLst/>
            </a:prstGeom>
            <a:noFill/>
          </p:spPr>
        </p:pic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 rot="5400000">
              <a:off x="5513" y="4037"/>
              <a:ext cx="410" cy="84"/>
            </a:xfrm>
            <a:prstGeom prst="rect">
              <a:avLst/>
            </a:prstGeom>
            <a:gradFill rotWithShape="0">
              <a:gsLst>
                <a:gs pos="0">
                  <a:srgbClr val="8DABC9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75" name="Picture 51" descr="COVER DESIGN"/>
            <p:cNvPicPr>
              <a:picLocks noChangeAspect="1" noChangeArrowheads="1"/>
            </p:cNvPicPr>
            <p:nvPr/>
          </p:nvPicPr>
          <p:blipFill>
            <a:blip r:embed="rId17" cstate="print"/>
            <a:srcRect l="14163" t="38879" r="77457" b="49422"/>
            <a:stretch>
              <a:fillRect/>
            </a:stretch>
          </p:blipFill>
          <p:spPr bwMode="auto">
            <a:xfrm>
              <a:off x="48" y="3884"/>
              <a:ext cx="528" cy="392"/>
            </a:xfrm>
            <a:prstGeom prst="rect">
              <a:avLst/>
            </a:prstGeom>
            <a:noFill/>
          </p:spPr>
        </p:pic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 rot="5400000">
              <a:off x="384" y="4057"/>
              <a:ext cx="410" cy="70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EC867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 rot="5400000">
              <a:off x="-170" y="4054"/>
              <a:ext cx="410" cy="70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EABD7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0" y="3840"/>
              <a:ext cx="5756" cy="47"/>
            </a:xfrm>
            <a:prstGeom prst="rect">
              <a:avLst/>
            </a:prstGeom>
            <a:gradFill rotWithShape="0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0" y="4269"/>
              <a:ext cx="5756" cy="51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7938" y="687388"/>
            <a:ext cx="9137650" cy="74612"/>
          </a:xfrm>
          <a:prstGeom prst="rect">
            <a:avLst/>
          </a:prstGeom>
          <a:gradFill rotWithShape="0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Font typeface="Wingdings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3276600"/>
            <a:ext cx="8382000" cy="838200"/>
          </a:xfrm>
        </p:spPr>
        <p:txBody>
          <a:bodyPr/>
          <a:lstStyle/>
          <a:p>
            <a:r>
              <a:rPr lang="en-US" sz="5000" b="0" i="1" dirty="0" smtClean="0">
                <a:latin typeface="Arial" charset="0"/>
              </a:rPr>
              <a:t/>
            </a:r>
            <a:br>
              <a:rPr lang="en-US" sz="5000" b="0" i="1" dirty="0" smtClean="0">
                <a:latin typeface="Arial" charset="0"/>
              </a:rPr>
            </a:br>
            <a:r>
              <a:rPr lang="en-US" sz="5000" b="0" i="1" dirty="0">
                <a:latin typeface="Arial" charset="0"/>
              </a:rPr>
              <a:t/>
            </a:r>
            <a:br>
              <a:rPr lang="en-US" sz="5000" b="0" i="1" dirty="0">
                <a:latin typeface="Arial" charset="0"/>
              </a:rPr>
            </a:br>
            <a:endParaRPr lang="en-US" sz="3200" b="0" i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257800"/>
            <a:ext cx="8458200" cy="13716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sz="2800" b="0" i="1" dirty="0" smtClean="0">
                <a:solidFill>
                  <a:schemeClr val="bg1"/>
                </a:solidFill>
              </a:rPr>
              <a:t>Luke Smith</a:t>
            </a:r>
          </a:p>
          <a:p>
            <a:pPr algn="r">
              <a:spcBef>
                <a:spcPts val="0"/>
              </a:spcBef>
            </a:pPr>
            <a:r>
              <a:rPr lang="en-US" sz="2800" b="0" i="1" dirty="0" smtClean="0">
                <a:solidFill>
                  <a:schemeClr val="bg1"/>
                </a:solidFill>
              </a:rPr>
              <a:t>Texas A&amp;M University</a:t>
            </a:r>
          </a:p>
          <a:p>
            <a:pPr algn="r">
              <a:spcBef>
                <a:spcPts val="0"/>
              </a:spcBef>
            </a:pPr>
            <a:r>
              <a:rPr lang="en-US" sz="2800" b="0" i="1" dirty="0" smtClean="0">
                <a:solidFill>
                  <a:schemeClr val="bg1"/>
                </a:solidFill>
              </a:rPr>
              <a:t>Chemical Engineering, Class of 2014</a:t>
            </a:r>
            <a:endParaRPr lang="en-US" sz="2800" b="0" i="1" dirty="0">
              <a:solidFill>
                <a:schemeClr val="bg1"/>
              </a:solidFill>
            </a:endParaRPr>
          </a:p>
          <a:p>
            <a:endParaRPr lang="en-US" sz="3600" b="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Valero-Houston</a:t>
            </a:r>
            <a:r>
              <a:rPr 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Process</a:t>
            </a:r>
            <a: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Engineering</a:t>
            </a:r>
            <a:r>
              <a:rPr 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Internship 2013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HR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43400"/>
            <a:ext cx="3352800" cy="25146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charset="0"/>
                <a:ea typeface="+mj-ea"/>
                <a:cs typeface="+mj-cs"/>
              </a:rPr>
              <a:t>	     Incinerator B Refractory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257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kern="0" dirty="0" smtClean="0">
                <a:solidFill>
                  <a:srgbClr val="FFCC66"/>
                </a:solidFill>
                <a:latin typeface="Tahoma" charset="0"/>
              </a:rPr>
              <a:t>The transition points between types of refractory cause a dramatic increase in temperature, creating potential hot spots.</a:t>
            </a:r>
          </a:p>
        </p:txBody>
      </p:sp>
      <p:pic>
        <p:nvPicPr>
          <p:cNvPr id="8" name="Picture 7" descr="stacktem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5943600" cy="393054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Picture 11" descr="refr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600200"/>
            <a:ext cx="2149360" cy="3584451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990600"/>
            <a:ext cx="3987800" cy="2990850"/>
          </a:xfrm>
          <a:prstGeom prst="rect">
            <a:avLst/>
          </a:prstGeom>
        </p:spPr>
      </p:pic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charset="0"/>
                <a:ea typeface="+mj-ea"/>
                <a:cs typeface="+mj-cs"/>
              </a:rPr>
              <a:t>	     Incinerator B Refractory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charset="0"/>
              <a:ea typeface="+mj-ea"/>
              <a:cs typeface="+mj-cs"/>
            </a:endParaRPr>
          </a:p>
        </p:txBody>
      </p:sp>
      <p:pic>
        <p:nvPicPr>
          <p:cNvPr id="5" name="Picture 4" descr="IMG_0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038600"/>
            <a:ext cx="2438400" cy="1828800"/>
          </a:xfrm>
          <a:prstGeom prst="rect">
            <a:avLst/>
          </a:prstGeom>
        </p:spPr>
      </p:pic>
      <p:pic>
        <p:nvPicPr>
          <p:cNvPr id="8" name="Picture 7" descr="IMG_0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191000"/>
            <a:ext cx="2209800" cy="1657350"/>
          </a:xfrm>
          <a:prstGeom prst="rect">
            <a:avLst/>
          </a:prstGeom>
        </p:spPr>
      </p:pic>
      <p:pic>
        <p:nvPicPr>
          <p:cNvPr id="10" name="Picture 9" descr="IMG_04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1676400"/>
            <a:ext cx="3200400" cy="24003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990600"/>
            <a:ext cx="3530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b="1" kern="0" dirty="0" smtClean="0">
                <a:solidFill>
                  <a:srgbClr val="333399"/>
                </a:solidFill>
                <a:latin typeface="Tahoma" charset="0"/>
              </a:rPr>
              <a:t>Inspection Pictures</a:t>
            </a:r>
          </a:p>
        </p:txBody>
      </p:sp>
      <p:pic>
        <p:nvPicPr>
          <p:cNvPr id="12" name="Picture 11" descr="IMG_03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4343400"/>
            <a:ext cx="1828800" cy="137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5800" y="762000"/>
            <a:ext cx="4648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b="1" kern="0" dirty="0" smtClean="0">
                <a:solidFill>
                  <a:srgbClr val="333399"/>
                </a:solidFill>
                <a:latin typeface="Tahoma" charset="0"/>
              </a:rPr>
              <a:t>Results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Refractory missing near 60’ flange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Metal temperature up to 1000°F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Above carbon steel melt point</a:t>
            </a:r>
          </a:p>
          <a:p>
            <a:pPr lvl="1">
              <a:buBlip>
                <a:blip r:embed="rId2"/>
              </a:buBlip>
            </a:pPr>
            <a:r>
              <a:rPr lang="en-US" sz="2000" kern="0" dirty="0" smtClean="0">
                <a:solidFill>
                  <a:srgbClr val="993300"/>
                </a:solidFill>
                <a:latin typeface="Tahoma" charset="0"/>
              </a:rPr>
              <a:t>Must replace refractory</a:t>
            </a:r>
          </a:p>
          <a:p>
            <a:pPr lvl="1">
              <a:buBlip>
                <a:blip r:embed="rId2"/>
              </a:buBlip>
            </a:pPr>
            <a:endParaRPr lang="en-US" sz="2000" kern="0" dirty="0" smtClean="0">
              <a:solidFill>
                <a:srgbClr val="993300"/>
              </a:solidFill>
              <a:latin typeface="Tahoma" charset="0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charset="0"/>
                <a:ea typeface="+mj-ea"/>
                <a:cs typeface="+mj-cs"/>
              </a:rPr>
              <a:t>	     Incinerator B Refractory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charset="0"/>
              <a:ea typeface="+mj-ea"/>
              <a:cs typeface="+mj-cs"/>
            </a:endParaRPr>
          </a:p>
        </p:txBody>
      </p:sp>
      <p:pic>
        <p:nvPicPr>
          <p:cNvPr id="6" name="Picture 5" descr="IMG_04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590800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 bwMode="auto">
          <a:xfrm>
            <a:off x="5791200" y="3581400"/>
            <a:ext cx="2895600" cy="13716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Picture 8" descr="Refrac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853293"/>
            <a:ext cx="2819400" cy="5080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urved Connector 7"/>
          <p:cNvCxnSpPr/>
          <p:nvPr/>
        </p:nvCxnSpPr>
        <p:spPr bwMode="auto">
          <a:xfrm>
            <a:off x="2514600" y="1371600"/>
            <a:ext cx="3200400" cy="2819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arrow" w="lg" len="med"/>
            <a:tailEnd type="arrow" w="lg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6248400" y="3810000"/>
            <a:ext cx="1923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998°F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143000"/>
            <a:ext cx="7467600" cy="424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lvl="0" indent="-342900" eaLnBrk="1" hangingPunct="1">
              <a:spcBef>
                <a:spcPts val="1400"/>
              </a:spcBef>
              <a:buFont typeface="Wingdings" pitchFamily="2" charset="2"/>
              <a:buChar char="Ø"/>
              <a:defRPr/>
            </a:pPr>
            <a:r>
              <a:rPr lang="en-US" b="1" kern="0" dirty="0" smtClean="0">
                <a:solidFill>
                  <a:srgbClr val="333399"/>
                </a:solidFill>
                <a:latin typeface="Tahoma" charset="0"/>
              </a:rPr>
              <a:t>Flows and Fundamentals</a:t>
            </a:r>
          </a:p>
          <a:p>
            <a:pPr marL="347472" lvl="1">
              <a:spcBef>
                <a:spcPts val="1400"/>
              </a:spcBef>
              <a:buFont typeface="Wingdings" pitchFamily="2" charset="2"/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First things an associate process engineer needs to know</a:t>
            </a:r>
          </a:p>
          <a:p>
            <a:pPr marL="347472" lvl="1">
              <a:spcBef>
                <a:spcPts val="1400"/>
              </a:spcBef>
              <a:buFont typeface="Wingdings" pitchFamily="2" charset="2"/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Safety throughout refinery</a:t>
            </a:r>
          </a:p>
          <a:p>
            <a:pPr marL="347472" lvl="1">
              <a:spcBef>
                <a:spcPts val="1400"/>
              </a:spcBef>
              <a:buFont typeface="Wingdings" pitchFamily="2" charset="2"/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Preparation for projects</a:t>
            </a:r>
          </a:p>
          <a:p>
            <a:pPr marL="347472" lvl="0" indent="-342900" eaLnBrk="1" hangingPunct="1">
              <a:spcBef>
                <a:spcPts val="1400"/>
              </a:spcBef>
              <a:buFont typeface="Wingdings" pitchFamily="2" charset="2"/>
              <a:buChar char="Ø"/>
              <a:defRPr/>
            </a:pPr>
            <a:r>
              <a:rPr lang="en-US" b="1" kern="0" dirty="0" smtClean="0">
                <a:solidFill>
                  <a:srgbClr val="333399"/>
                </a:solidFill>
                <a:latin typeface="Tahoma" charset="0"/>
              </a:rPr>
              <a:t>Meaningful Projects</a:t>
            </a:r>
            <a:endParaRPr lang="en-US" sz="2000" dirty="0" smtClean="0">
              <a:solidFill>
                <a:srgbClr val="993300"/>
              </a:solidFill>
              <a:latin typeface="Tahoma" charset="0"/>
            </a:endParaRPr>
          </a:p>
          <a:p>
            <a:pPr marL="347472" lvl="1">
              <a:spcBef>
                <a:spcPts val="1400"/>
              </a:spcBef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The “deliverable” in every project</a:t>
            </a:r>
          </a:p>
          <a:p>
            <a:pPr marL="347472" lvl="1">
              <a:spcBef>
                <a:spcPts val="1400"/>
              </a:spcBef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Inter-department coordination</a:t>
            </a:r>
          </a:p>
          <a:p>
            <a:pPr marL="347472" lvl="1">
              <a:spcBef>
                <a:spcPts val="1400"/>
              </a:spcBef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Use of tools such as HYSYS, DEP, Excel, G-Drive</a:t>
            </a:r>
          </a:p>
          <a:p>
            <a:pPr lvl="1">
              <a:buBlip>
                <a:blip r:embed="rId2"/>
              </a:buBlip>
            </a:pPr>
            <a:endParaRPr lang="en-US" sz="2000" dirty="0" smtClean="0">
              <a:solidFill>
                <a:srgbClr val="993300"/>
              </a:solidFill>
              <a:latin typeface="Tahoma" charset="0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charset="0"/>
                <a:ea typeface="+mj-ea"/>
                <a:cs typeface="+mj-cs"/>
              </a:rPr>
              <a:t>	     What I Learned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122332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 rot="447179">
            <a:off x="3252406" y="955252"/>
            <a:ext cx="186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Brent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pSp>
        <p:nvGrpSpPr>
          <p:cNvPr id="106521" name="Group 25"/>
          <p:cNvGrpSpPr>
            <a:grpSpLocks/>
          </p:cNvGrpSpPr>
          <p:nvPr/>
        </p:nvGrpSpPr>
        <p:grpSpPr bwMode="auto">
          <a:xfrm>
            <a:off x="5181600" y="0"/>
            <a:ext cx="3962400" cy="2532664"/>
            <a:chOff x="-144" y="33"/>
            <a:chExt cx="1344" cy="1389"/>
          </a:xfrm>
        </p:grpSpPr>
        <p:sp>
          <p:nvSpPr>
            <p:cNvPr id="106522" name="AutoShape 26"/>
            <p:cNvSpPr>
              <a:spLocks noChangeArrowheads="1"/>
            </p:cNvSpPr>
            <p:nvPr/>
          </p:nvSpPr>
          <p:spPr bwMode="auto">
            <a:xfrm rot="5400000">
              <a:off x="-64" y="179"/>
              <a:ext cx="1172" cy="880"/>
            </a:xfrm>
            <a:prstGeom prst="homePlate">
              <a:avLst>
                <a:gd name="adj" fmla="val 33295"/>
              </a:avLst>
            </a:prstGeom>
            <a:gradFill rotWithShape="1">
              <a:gsLst>
                <a:gs pos="0">
                  <a:srgbClr val="EAD674"/>
                </a:gs>
                <a:gs pos="50000">
                  <a:srgbClr val="C8AC04"/>
                </a:gs>
                <a:gs pos="100000">
                  <a:srgbClr val="EAD674"/>
                </a:gs>
              </a:gsLst>
              <a:lin ang="5400000" scaled="1"/>
            </a:gra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dist="45791" dir="337859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23" name="Text Box 27"/>
            <p:cNvSpPr txBox="1">
              <a:spLocks noChangeArrowheads="1"/>
            </p:cNvSpPr>
            <p:nvPr/>
          </p:nvSpPr>
          <p:spPr bwMode="auto">
            <a:xfrm>
              <a:off x="-144" y="75"/>
              <a:ext cx="1344" cy="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48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Thank</a:t>
              </a:r>
            </a:p>
            <a:p>
              <a:pPr algn="ctr">
                <a:spcBef>
                  <a:spcPct val="20000"/>
                </a:spcBef>
              </a:pPr>
              <a:r>
                <a:rPr lang="en-US" sz="48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You!</a:t>
              </a:r>
              <a:endPara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  <a:p>
              <a:pPr>
                <a:spcBef>
                  <a:spcPct val="50000"/>
                </a:spcBef>
              </a:pP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</p:grpSp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1219200"/>
          </a:xfrm>
        </p:spPr>
        <p:txBody>
          <a:bodyPr/>
          <a:lstStyle/>
          <a:p>
            <a:r>
              <a:rPr lang="en-US" sz="2400" dirty="0" smtClean="0">
                <a:solidFill>
                  <a:srgbClr val="000099"/>
                </a:solidFill>
                <a:latin typeface="Tahoma" charset="0"/>
              </a:rPr>
              <a:t>Tech Services</a:t>
            </a:r>
            <a:endParaRPr lang="en-US" sz="2400" dirty="0">
              <a:solidFill>
                <a:srgbClr val="000099"/>
              </a:solidFill>
              <a:latin typeface="Tahoma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Tahoma" charset="0"/>
              </a:rPr>
              <a:t>Interns</a:t>
            </a:r>
          </a:p>
        </p:txBody>
      </p:sp>
      <p:pic>
        <p:nvPicPr>
          <p:cNvPr id="2050" name="Picture 2" descr="C:\Users\LSNBWW\AppData\Local\Microsoft\Windows\Temporary Internet Files\Content.IE5\23EB310H\MC9003122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62214">
            <a:off x="7346428" y="2333110"/>
            <a:ext cx="1656237" cy="1276502"/>
          </a:xfrm>
          <a:prstGeom prst="snip2Same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LSNBWW\AppData\Local\Microsoft\Windows\Temporary Internet Files\Content.IE5\SD8JEXO3\MC9003378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8193">
            <a:off x="6992740" y="1735708"/>
            <a:ext cx="1828800" cy="90159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20834724">
            <a:off x="2599057" y="144893"/>
            <a:ext cx="1415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Don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568548">
            <a:off x="5858333" y="4748940"/>
            <a:ext cx="1300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Jeff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2286000"/>
            <a:ext cx="1242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363424">
            <a:off x="4562424" y="2813462"/>
            <a:ext cx="199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Justin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1300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Leo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1264140">
            <a:off x="381000" y="4648200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David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9518540">
            <a:off x="459786" y="3631144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Marty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0" y="4267200"/>
            <a:ext cx="1556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Josh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7205008" y="4063664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Jonathan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17934049">
            <a:off x="6402757" y="3361820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Jon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 rot="21290752">
            <a:off x="647589" y="608950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Evan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278696">
            <a:off x="4191000" y="4191000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Chris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16200000">
            <a:off x="-437465" y="2723465"/>
            <a:ext cx="17982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Rick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09800" y="4724400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Stephen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Picture 9" descr="ceoc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2438400"/>
            <a:ext cx="3861640" cy="2884311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6543" name="AutoShape 47"/>
          <p:cNvSpPr>
            <a:spLocks noChangeArrowheads="1"/>
          </p:cNvSpPr>
          <p:nvPr/>
        </p:nvSpPr>
        <p:spPr bwMode="auto">
          <a:xfrm>
            <a:off x="0" y="0"/>
            <a:ext cx="9372600" cy="5486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8AC04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990033"/>
                </a:solidFill>
                <a:latin typeface="Tahoma" charset="0"/>
              </a:rPr>
              <a:t>Questions?</a:t>
            </a:r>
          </a:p>
        </p:txBody>
      </p:sp>
      <p:pic>
        <p:nvPicPr>
          <p:cNvPr id="23" name="Picture 22" descr="headsu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486400"/>
            <a:ext cx="9559003" cy="1371600"/>
          </a:xfrm>
          <a:prstGeom prst="rect">
            <a:avLst/>
          </a:prstGeom>
        </p:spPr>
      </p:pic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0" y="-1066800"/>
            <a:ext cx="9144000" cy="762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6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6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06498" grpId="0" uiExpand="1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19" grpId="0"/>
      <p:bldP spid="21" grpId="0"/>
      <p:bldP spid="26" grpId="0"/>
      <p:bldP spid="28" grpId="0"/>
      <p:bldP spid="29" grpId="0"/>
      <p:bldP spid="1065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	     </a:t>
            </a:r>
            <a:r>
              <a:rPr lang="en-US" sz="3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Overview</a:t>
            </a:r>
            <a:endParaRPr lang="en-US" sz="36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3886200" cy="251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333399"/>
                </a:solidFill>
                <a:latin typeface="Tahoma" charset="0"/>
              </a:rPr>
              <a:t>Projects</a:t>
            </a:r>
            <a:endParaRPr lang="en-US" sz="2400" dirty="0">
              <a:solidFill>
                <a:srgbClr val="333399"/>
              </a:solidFill>
              <a:latin typeface="Tahoma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Coalescer Action Item</a:t>
            </a:r>
          </a:p>
          <a:p>
            <a:pPr lvl="1">
              <a:lnSpc>
                <a:spcPct val="8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Incinerator B Refractory</a:t>
            </a:r>
            <a:endParaRPr lang="en-US" sz="2000" dirty="0">
              <a:solidFill>
                <a:srgbClr val="993300"/>
              </a:solidFill>
              <a:latin typeface="Tahoma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Depentanizer Test Run</a:t>
            </a: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FCC Absorber Chiller</a:t>
            </a:r>
            <a:endParaRPr lang="en-US" sz="2000" dirty="0">
              <a:solidFill>
                <a:srgbClr val="993300"/>
              </a:solidFill>
              <a:latin typeface="Tahoma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EIV Mapping</a:t>
            </a:r>
            <a:endParaRPr lang="en-US" sz="2000" dirty="0">
              <a:solidFill>
                <a:srgbClr val="993300"/>
              </a:solidFill>
              <a:latin typeface="Tahoma" charset="0"/>
            </a:endParaRP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3200400"/>
            <a:ext cx="4191000" cy="1371600"/>
          </a:xfrm>
        </p:spPr>
        <p:txBody>
          <a:bodyPr/>
          <a:lstStyle/>
          <a:p>
            <a:r>
              <a:rPr lang="en-US" sz="2400" dirty="0" smtClean="0">
                <a:solidFill>
                  <a:srgbClr val="000099"/>
                </a:solidFill>
                <a:latin typeface="Tahoma" charset="0"/>
              </a:rPr>
              <a:t>Learning</a:t>
            </a:r>
            <a:endParaRPr lang="en-US" sz="2400" dirty="0">
              <a:solidFill>
                <a:srgbClr val="000099"/>
              </a:solidFill>
              <a:latin typeface="Tahoma" charset="0"/>
            </a:endParaRPr>
          </a:p>
          <a:p>
            <a:pPr lvl="1"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Unit Process Overviews</a:t>
            </a:r>
            <a:endParaRPr lang="en-US" sz="2000" dirty="0">
              <a:solidFill>
                <a:srgbClr val="993300"/>
              </a:solidFill>
              <a:latin typeface="Tahoma" charset="0"/>
            </a:endParaRPr>
          </a:p>
          <a:p>
            <a:pPr lvl="1"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Key Business Drivers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1371600" y="4343400"/>
            <a:ext cx="434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99"/>
                </a:solidFill>
                <a:latin typeface="Tahoma" charset="0"/>
              </a:rPr>
              <a:t>Tools</a:t>
            </a:r>
            <a:endParaRPr lang="en-US" b="1" dirty="0">
              <a:solidFill>
                <a:srgbClr val="000099"/>
              </a:solidFill>
              <a:latin typeface="Tahoma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HYSYS Simulations</a:t>
            </a:r>
            <a:endParaRPr lang="en-US" sz="2000" dirty="0">
              <a:solidFill>
                <a:srgbClr val="993300"/>
              </a:solidFill>
              <a:latin typeface="Tahoma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Font typeface="Wingdings" pitchFamily="2" charset="2"/>
              <a:buBlip>
                <a:blip r:embed="rId3"/>
              </a:buBlip>
            </a:pPr>
            <a:r>
              <a:rPr lang="en-US" sz="2000" dirty="0" err="1" smtClean="0">
                <a:solidFill>
                  <a:srgbClr val="993300"/>
                </a:solidFill>
                <a:latin typeface="Tahoma" charset="0"/>
              </a:rPr>
              <a:t>InfoPlus</a:t>
            </a: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, LabWorkbench, etc.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Industry Practices</a:t>
            </a:r>
            <a:endParaRPr lang="en-US" sz="2000" dirty="0">
              <a:solidFill>
                <a:srgbClr val="993300"/>
              </a:solidFill>
              <a:latin typeface="Tahoma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endParaRPr lang="en-US" sz="2000" dirty="0">
              <a:solidFill>
                <a:srgbClr val="800000"/>
              </a:solidFill>
              <a:latin typeface="Tahoma" charset="0"/>
            </a:endParaRPr>
          </a:p>
        </p:txBody>
      </p:sp>
      <p:pic>
        <p:nvPicPr>
          <p:cNvPr id="11" name="Picture 10" descr="DEPsc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905000"/>
            <a:ext cx="4876800" cy="1093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9" descr="CTEM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914400"/>
            <a:ext cx="1924319" cy="1314634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  <p:pic>
        <p:nvPicPr>
          <p:cNvPr id="12" name="Picture 11" descr="FC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2895600"/>
            <a:ext cx="1996086" cy="1341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charset="0"/>
                <a:ea typeface="+mj-ea"/>
                <a:cs typeface="+mj-cs"/>
              </a:rPr>
              <a:t>	     FCC Absorber Chiller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7010400" cy="424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lvl="0" indent="-342900" eaLnBrk="1" hangingPunct="1">
              <a:spcBef>
                <a:spcPts val="1400"/>
              </a:spcBef>
              <a:buFont typeface="Wingdings" pitchFamily="2" charset="2"/>
              <a:buChar char="Ø"/>
              <a:defRPr/>
            </a:pPr>
            <a:r>
              <a:rPr lang="en-US" b="1" kern="0" dirty="0" smtClean="0">
                <a:solidFill>
                  <a:srgbClr val="333399"/>
                </a:solidFill>
                <a:latin typeface="Tahoma" charset="0"/>
              </a:rPr>
              <a:t>Problem Statement</a:t>
            </a:r>
          </a:p>
          <a:p>
            <a:pPr marL="347472" lvl="1">
              <a:spcBef>
                <a:spcPts val="1400"/>
              </a:spcBef>
              <a:buFont typeface="Wingdings" pitchFamily="2" charset="2"/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Recover propylene from Shell off gas</a:t>
            </a:r>
          </a:p>
          <a:p>
            <a:pPr marL="347472" lvl="1">
              <a:spcBef>
                <a:spcPts val="1400"/>
              </a:spcBef>
              <a:buFont typeface="Wingdings" pitchFamily="2" charset="2"/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Propose chiller installation, determine effectiveness</a:t>
            </a:r>
          </a:p>
          <a:p>
            <a:pPr marL="347472" lvl="1">
              <a:spcBef>
                <a:spcPts val="1400"/>
              </a:spcBef>
              <a:buFont typeface="Wingdings" pitchFamily="2" charset="2"/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Tools used: HYSYS, P&amp;IDs, IP21, </a:t>
            </a:r>
            <a:r>
              <a:rPr lang="en-US" sz="2000" dirty="0" err="1" smtClean="0">
                <a:solidFill>
                  <a:srgbClr val="993300"/>
                </a:solidFill>
                <a:latin typeface="Tahoma" charset="0"/>
              </a:rPr>
              <a:t>LabWorkbench</a:t>
            </a:r>
            <a:endParaRPr lang="en-US" sz="2000" dirty="0" smtClean="0">
              <a:solidFill>
                <a:srgbClr val="993300"/>
              </a:solidFill>
              <a:latin typeface="Tahoma" charset="0"/>
            </a:endParaRPr>
          </a:p>
          <a:p>
            <a:pPr marL="347472" lvl="0" indent="-342900" eaLnBrk="1" hangingPunct="1">
              <a:spcBef>
                <a:spcPts val="1400"/>
              </a:spcBef>
              <a:buFont typeface="Wingdings" pitchFamily="2" charset="2"/>
              <a:buChar char="Ø"/>
              <a:defRPr/>
            </a:pPr>
            <a:r>
              <a:rPr lang="en-US" b="1" kern="0" dirty="0" smtClean="0">
                <a:solidFill>
                  <a:srgbClr val="333399"/>
                </a:solidFill>
                <a:latin typeface="Tahoma" charset="0"/>
              </a:rPr>
              <a:t>Objectives</a:t>
            </a:r>
            <a:endParaRPr lang="en-US" sz="2000" dirty="0" smtClean="0">
              <a:solidFill>
                <a:srgbClr val="993300"/>
              </a:solidFill>
              <a:latin typeface="Tahoma" charset="0"/>
            </a:endParaRPr>
          </a:p>
          <a:p>
            <a:pPr marL="347472" lvl="1">
              <a:spcBef>
                <a:spcPts val="1400"/>
              </a:spcBef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Understand Absorber/Stripper process</a:t>
            </a:r>
          </a:p>
          <a:p>
            <a:pPr marL="347472" lvl="1">
              <a:spcBef>
                <a:spcPts val="1400"/>
              </a:spcBef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Common optimization issues</a:t>
            </a:r>
          </a:p>
          <a:p>
            <a:pPr marL="347472" lvl="1">
              <a:spcBef>
                <a:spcPts val="1400"/>
              </a:spcBef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Chiller duty calculation over absorber</a:t>
            </a:r>
          </a:p>
          <a:p>
            <a:pPr lvl="1">
              <a:buBlip>
                <a:blip r:embed="rId2"/>
              </a:buBlip>
            </a:pPr>
            <a:endParaRPr lang="en-US" sz="2000" dirty="0" smtClean="0">
              <a:solidFill>
                <a:srgbClr val="993300"/>
              </a:solidFill>
              <a:latin typeface="Tahoma" charset="0"/>
            </a:endParaRPr>
          </a:p>
        </p:txBody>
      </p:sp>
      <p:pic>
        <p:nvPicPr>
          <p:cNvPr id="4" name="Picture 3" descr="Propyle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657600"/>
            <a:ext cx="3352800" cy="15464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charset="0"/>
                <a:ea typeface="+mj-ea"/>
                <a:cs typeface="+mj-cs"/>
              </a:rPr>
              <a:t>	     FCC Absorber Chiller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charset="0"/>
              <a:ea typeface="+mj-ea"/>
              <a:cs typeface="+mj-cs"/>
            </a:endParaRPr>
          </a:p>
        </p:txBody>
      </p:sp>
      <p:pic>
        <p:nvPicPr>
          <p:cNvPr id="4" name="Picture 3" descr="Gas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4984"/>
            <a:ext cx="9144000" cy="53286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100000">
              <a:srgbClr val="3755A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sconJust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443" y="-1"/>
            <a:ext cx="6646157" cy="315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GasConhysy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8736" y="2743200"/>
            <a:ext cx="5575264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3048000" y="4419600"/>
            <a:ext cx="762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3008C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3429000" y="2819400"/>
            <a:ext cx="0" cy="685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3008C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0" y="3200400"/>
            <a:ext cx="4267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b="1" kern="0" dirty="0" smtClean="0">
                <a:solidFill>
                  <a:srgbClr val="333399"/>
                </a:solidFill>
                <a:latin typeface="Tahoma" charset="0"/>
              </a:rPr>
              <a:t>Results</a:t>
            </a:r>
            <a:endParaRPr lang="en-US" sz="2000" dirty="0" smtClean="0">
              <a:solidFill>
                <a:srgbClr val="993300"/>
              </a:solidFill>
              <a:latin typeface="Tahoma" charset="0"/>
            </a:endParaRPr>
          </a:p>
          <a:p>
            <a:pPr lvl="1">
              <a:buBlip>
                <a:blip r:embed="rId4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Started with model used in other project</a:t>
            </a:r>
          </a:p>
          <a:p>
            <a:pPr lvl="1">
              <a:buBlip>
                <a:blip r:embed="rId4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Made modifications</a:t>
            </a:r>
          </a:p>
          <a:p>
            <a:pPr lvl="1">
              <a:buBlip>
                <a:blip r:embed="rId4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150 ton chiller required</a:t>
            </a:r>
          </a:p>
          <a:p>
            <a:pPr lvl="1">
              <a:buBlip>
                <a:blip r:embed="rId4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Quote pending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3810000" y="2819400"/>
            <a:ext cx="838200" cy="838200"/>
          </a:xfrm>
          <a:prstGeom prst="ellipse">
            <a:avLst/>
          </a:prstGeom>
          <a:noFill/>
          <a:ln w="285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charset="0"/>
                <a:ea typeface="+mj-ea"/>
                <a:cs typeface="+mj-cs"/>
              </a:rPr>
              <a:t>	     FCC Absorber Chiller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7848600" cy="528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lvl="0" indent="-342900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b="1" kern="0" dirty="0" smtClean="0">
                <a:solidFill>
                  <a:srgbClr val="333399"/>
                </a:solidFill>
                <a:latin typeface="Tahoma" charset="0"/>
              </a:rPr>
              <a:t>Financial Justification</a:t>
            </a:r>
          </a:p>
          <a:p>
            <a:pPr marL="347472" lvl="1">
              <a:spcBef>
                <a:spcPts val="600"/>
              </a:spcBef>
              <a:buFont typeface="Wingdings" pitchFamily="2" charset="2"/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Refinery Grade Propylene (RGP) value: </a:t>
            </a:r>
            <a:r>
              <a:rPr lang="en-US" sz="2000" dirty="0" smtClean="0">
                <a:solidFill>
                  <a:srgbClr val="3008C4"/>
                </a:solidFill>
                <a:latin typeface="Tahoma" charset="0"/>
              </a:rPr>
              <a:t>41.5₵/lb</a:t>
            </a:r>
          </a:p>
          <a:p>
            <a:pPr marL="347472" lvl="1">
              <a:spcBef>
                <a:spcPts val="600"/>
              </a:spcBef>
              <a:buFont typeface="Wingdings" pitchFamily="2" charset="2"/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Shell off-gas propylene price: </a:t>
            </a:r>
            <a:r>
              <a:rPr lang="en-US" sz="2000" dirty="0" smtClean="0">
                <a:solidFill>
                  <a:srgbClr val="3008C4"/>
                </a:solidFill>
                <a:latin typeface="Tahoma" charset="0"/>
              </a:rPr>
              <a:t>10.4₵/lb</a:t>
            </a:r>
          </a:p>
          <a:p>
            <a:pPr marL="347472" lvl="1">
              <a:spcBef>
                <a:spcPts val="600"/>
              </a:spcBef>
              <a:buFont typeface="Wingdings" pitchFamily="2" charset="2"/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Barrels propylene in </a:t>
            </a: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off gas per day: </a:t>
            </a:r>
            <a:r>
              <a:rPr lang="en-US" sz="2000" dirty="0" smtClean="0">
                <a:solidFill>
                  <a:srgbClr val="3008C4"/>
                </a:solidFill>
                <a:latin typeface="Tahoma" charset="0"/>
              </a:rPr>
              <a:t>360</a:t>
            </a:r>
            <a:r>
              <a:rPr lang="en-US" sz="2000" dirty="0" smtClean="0">
                <a:solidFill>
                  <a:srgbClr val="3008C4"/>
                </a:solidFill>
                <a:latin typeface="Tahoma" charset="0"/>
              </a:rPr>
              <a:t>BPD</a:t>
            </a:r>
            <a:endParaRPr lang="en-US" sz="2000" dirty="0" smtClean="0">
              <a:solidFill>
                <a:srgbClr val="3008C4"/>
              </a:solidFill>
              <a:latin typeface="Tahoma" charset="0"/>
            </a:endParaRPr>
          </a:p>
          <a:p>
            <a:pPr marL="347472" lvl="1">
              <a:spcBef>
                <a:spcPts val="600"/>
              </a:spcBef>
              <a:buFont typeface="Wingdings" pitchFamily="2" charset="2"/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Total loss due to discount: </a:t>
            </a:r>
            <a:r>
              <a:rPr lang="en-US" sz="2000" dirty="0" smtClean="0">
                <a:solidFill>
                  <a:srgbClr val="3008C4"/>
                </a:solidFill>
                <a:latin typeface="Tahoma" charset="0"/>
              </a:rPr>
              <a:t>$20,000/day</a:t>
            </a:r>
            <a:endParaRPr lang="en-US" sz="2000" dirty="0" smtClean="0">
              <a:solidFill>
                <a:srgbClr val="3008C4"/>
              </a:solidFill>
              <a:latin typeface="Tahoma" charset="0"/>
            </a:endParaRPr>
          </a:p>
          <a:p>
            <a:pPr marL="347472" lvl="1">
              <a:spcBef>
                <a:spcPts val="600"/>
              </a:spcBef>
              <a:buFont typeface="Wingdings" pitchFamily="2" charset="2"/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Duty applied to </a:t>
            </a: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Debutanizer </a:t>
            </a: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stream: </a:t>
            </a:r>
            <a:r>
              <a:rPr lang="en-US" sz="2000" dirty="0" smtClean="0">
                <a:solidFill>
                  <a:srgbClr val="3008C4"/>
                </a:solidFill>
                <a:latin typeface="Tahoma" charset="0"/>
              </a:rPr>
              <a:t>150 tons (1.8MMBTU/hr)</a:t>
            </a:r>
          </a:p>
          <a:p>
            <a:pPr marL="347472" lvl="1">
              <a:spcBef>
                <a:spcPts val="600"/>
              </a:spcBef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Increase in propylene recovery: </a:t>
            </a:r>
            <a:r>
              <a:rPr lang="en-US" sz="2000" dirty="0" smtClean="0">
                <a:solidFill>
                  <a:srgbClr val="3008C4"/>
                </a:solidFill>
                <a:latin typeface="Tahoma" charset="0"/>
              </a:rPr>
              <a:t>100</a:t>
            </a:r>
            <a:r>
              <a:rPr lang="en-US" sz="2000" dirty="0" smtClean="0">
                <a:solidFill>
                  <a:srgbClr val="3008C4"/>
                </a:solidFill>
                <a:latin typeface="Tahoma" charset="0"/>
              </a:rPr>
              <a:t>BPD</a:t>
            </a:r>
            <a:endParaRPr lang="en-US" sz="2000" dirty="0" smtClean="0">
              <a:solidFill>
                <a:srgbClr val="3008C4"/>
              </a:solidFill>
              <a:latin typeface="Tahoma" charset="0"/>
            </a:endParaRPr>
          </a:p>
          <a:p>
            <a:pPr marL="347472" lvl="1">
              <a:spcBef>
                <a:spcPts val="600"/>
              </a:spcBef>
              <a:buFont typeface="Wingdings" pitchFamily="2" charset="2"/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Revenue generated: </a:t>
            </a:r>
            <a:r>
              <a:rPr lang="en-US" sz="2000" dirty="0" smtClean="0">
                <a:solidFill>
                  <a:srgbClr val="3008C4"/>
                </a:solidFill>
                <a:latin typeface="Tahoma" charset="0"/>
              </a:rPr>
              <a:t>$5600/day</a:t>
            </a:r>
            <a:endParaRPr lang="en-US" sz="2000" dirty="0" smtClean="0">
              <a:solidFill>
                <a:srgbClr val="3008C4"/>
              </a:solidFill>
              <a:latin typeface="Tahoma" charset="0"/>
            </a:endParaRPr>
          </a:p>
          <a:p>
            <a:pPr marL="347472" lvl="1">
              <a:spcBef>
                <a:spcPts val="600"/>
              </a:spcBef>
              <a:buFont typeface="Wingdings" pitchFamily="2" charset="2"/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Estimated project cost: </a:t>
            </a:r>
            <a:r>
              <a:rPr lang="en-US" sz="2000" dirty="0" smtClean="0">
                <a:solidFill>
                  <a:srgbClr val="3008C4"/>
                </a:solidFill>
                <a:latin typeface="Tahoma" charset="0"/>
              </a:rPr>
              <a:t>Awaiting quote</a:t>
            </a:r>
            <a:endParaRPr lang="en-US" sz="2000" dirty="0" smtClean="0">
              <a:solidFill>
                <a:srgbClr val="993300"/>
              </a:solidFill>
              <a:latin typeface="Tahoma" charset="0"/>
            </a:endParaRPr>
          </a:p>
          <a:p>
            <a:pPr marL="347472" lvl="1">
              <a:spcBef>
                <a:spcPts val="600"/>
              </a:spcBef>
              <a:buFont typeface="Wingdings" pitchFamily="2" charset="2"/>
              <a:buBlip>
                <a:blip r:embed="rId2"/>
              </a:buBlip>
            </a:pPr>
            <a:endParaRPr lang="en-US" sz="2000" dirty="0" smtClean="0">
              <a:solidFill>
                <a:srgbClr val="993300"/>
              </a:solidFill>
              <a:latin typeface="Tahoma" charset="0"/>
            </a:endParaRPr>
          </a:p>
          <a:p>
            <a:pPr marL="347472" lvl="1">
              <a:spcBef>
                <a:spcPts val="600"/>
              </a:spcBef>
              <a:buFont typeface="Wingdings" pitchFamily="2" charset="2"/>
              <a:buBlip>
                <a:blip r:embed="rId2"/>
              </a:buBlip>
            </a:pPr>
            <a:endParaRPr lang="en-US" sz="2000" dirty="0" smtClean="0">
              <a:solidFill>
                <a:srgbClr val="993300"/>
              </a:solidFill>
              <a:latin typeface="Tahoma" charset="0"/>
            </a:endParaRPr>
          </a:p>
          <a:p>
            <a:pPr marL="347472" lvl="1">
              <a:spcBef>
                <a:spcPts val="1400"/>
              </a:spcBef>
              <a:buFont typeface="Wingdings" pitchFamily="2" charset="2"/>
              <a:buBlip>
                <a:blip r:embed="rId2"/>
              </a:buBlip>
            </a:pPr>
            <a:endParaRPr lang="en-US" sz="2000" dirty="0" smtClean="0">
              <a:solidFill>
                <a:srgbClr val="993300"/>
              </a:solidFill>
              <a:latin typeface="Tahoma" charset="0"/>
            </a:endParaRPr>
          </a:p>
          <a:p>
            <a:pPr marL="347472" lvl="1">
              <a:spcBef>
                <a:spcPts val="1400"/>
              </a:spcBef>
              <a:buFont typeface="Wingdings" pitchFamily="2" charset="2"/>
              <a:buBlip>
                <a:blip r:embed="rId2"/>
              </a:buBlip>
            </a:pPr>
            <a:endParaRPr lang="en-US" sz="2000" dirty="0" smtClean="0">
              <a:solidFill>
                <a:srgbClr val="993300"/>
              </a:solidFill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alesc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590800"/>
            <a:ext cx="5045643" cy="324595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charset="0"/>
                <a:ea typeface="+mj-ea"/>
                <a:cs typeface="+mj-cs"/>
              </a:rPr>
              <a:t>	     Coalescer Action Item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charset="0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85800" y="1066800"/>
            <a:ext cx="7696200" cy="16764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b="1" kern="0" dirty="0" smtClean="0">
                <a:solidFill>
                  <a:srgbClr val="333399"/>
                </a:solidFill>
                <a:latin typeface="Tahoma" charset="0"/>
              </a:rPr>
              <a:t>Confirm proper sizing of all fuel gas coalescers</a:t>
            </a:r>
          </a:p>
          <a:p>
            <a:pPr lvl="1"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First assigned project</a:t>
            </a:r>
          </a:p>
          <a:p>
            <a:pPr lvl="1"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Boiler tip plugging</a:t>
            </a:r>
          </a:p>
          <a:p>
            <a:pPr lvl="1"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Tools used: Shell DEP, IP21, P&amp;IDs, Excel, Vendor</a:t>
            </a:r>
          </a:p>
          <a:p>
            <a:pPr lvl="1"/>
            <a:endParaRPr lang="en-US" sz="2000" dirty="0" smtClean="0">
              <a:solidFill>
                <a:srgbClr val="800000"/>
              </a:solidFill>
              <a:latin typeface="Tahoma" charset="0"/>
            </a:endParaRPr>
          </a:p>
        </p:txBody>
      </p:sp>
      <p:pic>
        <p:nvPicPr>
          <p:cNvPr id="7" name="Picture 6" descr="U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590800"/>
            <a:ext cx="2855512" cy="3205631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66800"/>
            <a:ext cx="4648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b="1" kern="0" dirty="0" smtClean="0">
                <a:solidFill>
                  <a:srgbClr val="333399"/>
                </a:solidFill>
                <a:latin typeface="Tahoma" charset="0"/>
              </a:rPr>
              <a:t>Procedure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Find all fuel gas coalescers 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Lambda value, area ratio, velocity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Draining frequency</a:t>
            </a:r>
          </a:p>
          <a:p>
            <a:pPr lvl="1">
              <a:buBlip>
                <a:blip r:embed="rId2"/>
              </a:buBlip>
            </a:pPr>
            <a:r>
              <a:rPr lang="en-US" sz="2000" kern="0" dirty="0" smtClean="0">
                <a:solidFill>
                  <a:srgbClr val="993300"/>
                </a:solidFill>
                <a:latin typeface="Tahoma" charset="0"/>
              </a:rPr>
              <a:t>Action item write-up</a:t>
            </a:r>
          </a:p>
          <a:p>
            <a:pPr lvl="1">
              <a:buBlip>
                <a:blip r:embed="rId2"/>
              </a:buBlip>
            </a:pPr>
            <a:endParaRPr lang="en-US" sz="2000" kern="0" dirty="0" smtClean="0">
              <a:solidFill>
                <a:srgbClr val="993300"/>
              </a:solidFill>
              <a:latin typeface="Tahoma" charset="0"/>
            </a:endParaRP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charset="0"/>
                <a:ea typeface="+mj-ea"/>
                <a:cs typeface="+mj-cs"/>
              </a:rPr>
              <a:t>	     Coalescer Action Item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charset="0"/>
              <a:ea typeface="+mj-ea"/>
              <a:cs typeface="+mj-cs"/>
            </a:endParaRPr>
          </a:p>
        </p:txBody>
      </p:sp>
      <p:pic>
        <p:nvPicPr>
          <p:cNvPr id="7" name="Picture 6" descr="Coalexc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429000"/>
            <a:ext cx="6172200" cy="2281293"/>
          </a:xfrm>
          <a:prstGeom prst="rect">
            <a:avLst/>
          </a:prstGeom>
          <a:ln>
            <a:solidFill>
              <a:srgbClr val="993300"/>
            </a:solidFill>
          </a:ln>
          <a:effectLst/>
        </p:spPr>
      </p:pic>
      <p:sp>
        <p:nvSpPr>
          <p:cNvPr id="8" name="Rectangle 7"/>
          <p:cNvSpPr/>
          <p:nvPr/>
        </p:nvSpPr>
        <p:spPr>
          <a:xfrm>
            <a:off x="4876800" y="1066800"/>
            <a:ext cx="426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b="1" kern="0" dirty="0" smtClean="0">
                <a:solidFill>
                  <a:srgbClr val="333399"/>
                </a:solidFill>
                <a:latin typeface="Tahoma" charset="0"/>
              </a:rPr>
              <a:t>Results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All properly sized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Fouling due to bypassing</a:t>
            </a:r>
          </a:p>
          <a:p>
            <a:pPr lvl="1">
              <a:buBlip>
                <a:blip r:embed="rId2"/>
              </a:buBlip>
            </a:pPr>
            <a:r>
              <a:rPr lang="en-US" sz="2000" kern="0" dirty="0" smtClean="0">
                <a:solidFill>
                  <a:srgbClr val="993300"/>
                </a:solidFill>
                <a:latin typeface="Tahoma" charset="0"/>
              </a:rPr>
              <a:t>Action item closed on </a:t>
            </a:r>
            <a:r>
              <a:rPr lang="en-US" sz="2000" kern="0" dirty="0" smtClean="0">
                <a:solidFill>
                  <a:srgbClr val="993300"/>
                </a:solidFill>
                <a:latin typeface="Tahoma" charset="0"/>
              </a:rPr>
              <a:t>time</a:t>
            </a:r>
            <a:endParaRPr lang="en-US" sz="2000" kern="0" dirty="0" smtClean="0">
              <a:solidFill>
                <a:srgbClr val="993300"/>
              </a:solidFill>
              <a:latin typeface="Tahom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895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dirty="0" smtClean="0"/>
              <a:t>=(Q</a:t>
            </a:r>
            <a:r>
              <a:rPr lang="en-US" baseline="-25000" dirty="0" smtClean="0"/>
              <a:t>G</a:t>
            </a:r>
            <a:r>
              <a:rPr lang="en-US" dirty="0" smtClean="0"/>
              <a:t>/A</a:t>
            </a:r>
            <a:r>
              <a:rPr lang="en-US" baseline="-25000" dirty="0" smtClean="0"/>
              <a:t>G</a:t>
            </a:r>
            <a:r>
              <a:rPr lang="en-US" dirty="0" smtClean="0"/>
              <a:t>)*√</a:t>
            </a:r>
            <a:r>
              <a:rPr lang="el-GR" dirty="0" smtClean="0"/>
              <a:t>ρ</a:t>
            </a:r>
            <a:r>
              <a:rPr lang="en-US" baseline="-25000" dirty="0" smtClean="0"/>
              <a:t>G</a:t>
            </a:r>
            <a:r>
              <a:rPr lang="en-US" dirty="0" smtClean="0"/>
              <a:t>/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ρ</a:t>
            </a:r>
            <a:r>
              <a:rPr lang="en-US" baseline="-25000" dirty="0" smtClean="0"/>
              <a:t>L</a:t>
            </a:r>
            <a:r>
              <a:rPr lang="en-US" dirty="0" smtClean="0"/>
              <a:t>-</a:t>
            </a:r>
            <a:r>
              <a:rPr lang="el-GR" dirty="0" smtClean="0"/>
              <a:t> ρ</a:t>
            </a:r>
            <a:r>
              <a:rPr lang="en-US" baseline="-25000" dirty="0" smtClean="0"/>
              <a:t>G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505200" y="2971800"/>
            <a:ext cx="14097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lamb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2362200"/>
            <a:ext cx="1295581" cy="35914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charset="0"/>
                <a:ea typeface="+mj-ea"/>
                <a:cs typeface="+mj-cs"/>
              </a:rPr>
              <a:t>	     Incinerator B Refractory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143000"/>
            <a:ext cx="7010400" cy="3657600"/>
          </a:xfrm>
          <a:prstGeom prst="rect">
            <a:avLst/>
          </a:prstGeom>
        </p:spPr>
        <p:txBody>
          <a:bodyPr/>
          <a:lstStyle/>
          <a:p>
            <a:pPr marL="347472" marR="0" lvl="0" indent="-34290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b="1" kern="0" dirty="0" smtClean="0">
                <a:solidFill>
                  <a:srgbClr val="333399"/>
                </a:solidFill>
                <a:latin typeface="Tahoma" charset="0"/>
              </a:rPr>
              <a:t>Problem Statement</a:t>
            </a:r>
          </a:p>
          <a:p>
            <a:pPr marL="347472" lvl="1">
              <a:spcBef>
                <a:spcPts val="1400"/>
              </a:spcBef>
              <a:buFont typeface="Wingdings" pitchFamily="2" charset="2"/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Determine steel skin temperature on incinerator B stack</a:t>
            </a:r>
          </a:p>
          <a:p>
            <a:pPr marL="347472" lvl="1">
              <a:spcBef>
                <a:spcPts val="1400"/>
              </a:spcBef>
              <a:buFont typeface="Wingdings" pitchFamily="2" charset="2"/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Currently out of service</a:t>
            </a:r>
          </a:p>
          <a:p>
            <a:pPr marL="347472" lvl="1">
              <a:spcBef>
                <a:spcPts val="1400"/>
              </a:spcBef>
              <a:buFont typeface="Wingdings" pitchFamily="2" charset="2"/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Tools used: Excel, Textbook, P&amp;IDs, SME, Vendor</a:t>
            </a:r>
            <a:endParaRPr lang="en-US" sz="2000" dirty="0" smtClean="0">
              <a:solidFill>
                <a:srgbClr val="800000"/>
              </a:solidFill>
              <a:latin typeface="Tahoma" charset="0"/>
            </a:endParaRPr>
          </a:p>
          <a:p>
            <a:pPr marL="347472" marR="0" lvl="0" indent="-34290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b="1" kern="0" dirty="0" smtClean="0">
                <a:solidFill>
                  <a:srgbClr val="333399"/>
                </a:solidFill>
                <a:latin typeface="Tahoma" charset="0"/>
              </a:rPr>
              <a:t>Objectives</a:t>
            </a:r>
          </a:p>
          <a:p>
            <a:pPr marL="347472" lvl="1">
              <a:spcBef>
                <a:spcPts val="1400"/>
              </a:spcBef>
              <a:buBlip>
                <a:blip r:embed="rId2"/>
              </a:buBlip>
            </a:pPr>
            <a:r>
              <a:rPr lang="en-US" sz="2000" kern="0" dirty="0" smtClean="0">
                <a:solidFill>
                  <a:srgbClr val="993300"/>
                </a:solidFill>
                <a:latin typeface="Tahoma" charset="0"/>
              </a:rPr>
              <a:t>Basis for inspection</a:t>
            </a:r>
          </a:p>
          <a:p>
            <a:pPr marL="347472" lvl="1">
              <a:spcBef>
                <a:spcPts val="1400"/>
              </a:spcBef>
              <a:buBlip>
                <a:blip r:embed="rId2"/>
              </a:buBlip>
            </a:pPr>
            <a:r>
              <a:rPr lang="en-US" sz="2000" kern="0" dirty="0" smtClean="0">
                <a:solidFill>
                  <a:srgbClr val="993300"/>
                </a:solidFill>
                <a:latin typeface="Tahoma" charset="0"/>
              </a:rPr>
              <a:t>Understand results of inspection</a:t>
            </a:r>
            <a:endParaRPr lang="en-US" sz="2000" dirty="0" smtClean="0">
              <a:solidFill>
                <a:srgbClr val="993300"/>
              </a:solidFill>
              <a:latin typeface="Tahoma" charset="0"/>
            </a:endParaRPr>
          </a:p>
          <a:p>
            <a:pPr marL="347472" lvl="1">
              <a:spcBef>
                <a:spcPts val="1400"/>
              </a:spcBef>
              <a:buBlip>
                <a:blip r:embed="rId2"/>
              </a:buBlip>
            </a:pPr>
            <a:r>
              <a:rPr lang="en-US" sz="2000" dirty="0" smtClean="0">
                <a:solidFill>
                  <a:srgbClr val="993300"/>
                </a:solidFill>
                <a:latin typeface="Tahoma" charset="0"/>
              </a:rPr>
              <a:t>Adjustable excel tool</a:t>
            </a:r>
          </a:p>
          <a:p>
            <a:pPr lvl="1"/>
            <a:endParaRPr lang="en-US" sz="2000" kern="0" dirty="0" smtClean="0">
              <a:solidFill>
                <a:srgbClr val="800000"/>
              </a:solidFill>
              <a:latin typeface="Tahoma" charset="0"/>
            </a:endParaRPr>
          </a:p>
          <a:p>
            <a:pPr lvl="1"/>
            <a:endParaRPr lang="en-US" kern="0" dirty="0" smtClean="0">
              <a:solidFill>
                <a:srgbClr val="333399"/>
              </a:solidFill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- logos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</TotalTime>
  <Words>386</Words>
  <Application>Microsoft Office PowerPoint</Application>
  <PresentationFormat>On-screen Show (4:3)</PresentationFormat>
  <Paragraphs>113</Paragraphs>
  <Slides>15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Blue - logos</vt:lpstr>
      <vt:lpstr>Photo Editor Photo</vt:lpstr>
      <vt:lpstr>  </vt:lpstr>
      <vt:lpstr>      Overview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Valero Energy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lsnbww</dc:creator>
  <cp:lastModifiedBy>lsnbww</cp:lastModifiedBy>
  <cp:revision>230</cp:revision>
  <cp:lastPrinted>2004-02-17T13:59:35Z</cp:lastPrinted>
  <dcterms:created xsi:type="dcterms:W3CDTF">2013-07-22T16:38:17Z</dcterms:created>
  <dcterms:modified xsi:type="dcterms:W3CDTF">2013-08-13T21:20:03Z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-1581636777</vt:i4>
  </property>
  <property fmtid="{D5CDD505-2E9C-101B-9397-08002B2CF9AE}" pid="3" name="_NewReviewCycle">
    <vt:lpwstr/>
  </property>
  <property fmtid="{D5CDD505-2E9C-101B-9397-08002B2CF9AE}" pid="4" name="_EmailSubject">
    <vt:lpwstr>PowerPoint presentation templates</vt:lpwstr>
  </property>
  <property fmtid="{D5CDD505-2E9C-101B-9397-08002B2CF9AE}" pid="5" name="_AuthorEmail">
    <vt:lpwstr>Matthew.Dunn@valero.com</vt:lpwstr>
  </property>
  <property fmtid="{D5CDD505-2E9C-101B-9397-08002B2CF9AE}" pid="6" name="_AuthorEmailDisplayName">
    <vt:lpwstr>Dunn, Matthew</vt:lpwstr>
  </property>
  <property fmtid="{D5CDD505-2E9C-101B-9397-08002B2CF9AE}" pid="7" name="_PreviousAdHocReviewCycleID">
    <vt:i4>1847392619</vt:i4>
  </property>
</Properties>
</file>