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0" r:id="rId9"/>
    <p:sldId id="281" r:id="rId10"/>
    <p:sldId id="282" r:id="rId11"/>
    <p:sldId id="275" r:id="rId12"/>
    <p:sldId id="276" r:id="rId13"/>
    <p:sldId id="277" r:id="rId14"/>
    <p:sldId id="269" r:id="rId15"/>
    <p:sldId id="285" r:id="rId16"/>
    <p:sldId id="270" r:id="rId17"/>
    <p:sldId id="271" r:id="rId18"/>
    <p:sldId id="28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7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7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4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0C78B-4598-4F76-90A3-AF8294391958}" type="datetime1">
              <a:rPr lang="zh-CN" altLang="en-US"/>
              <a:pPr/>
              <a:t>2013/5/30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F6BDD-58C5-4037-975A-ED3F771195C8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5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9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2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6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7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2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3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6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2ABC25A-6193-4849-8813-26F614B42044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CECF4EE-FE64-4C7D-9F48-9203E5A6E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.directindustry.com/images_di/photo-g/centrifugal-separator-for-the-chemical-industry-28713-2821039.jpg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bonline.org/bab/030/0267/bab0300267f03.gif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mcelroy.tripod.com/sitebuildercontent/sitebuilderpictures/achondroplasiacomparison.jp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2.bp.blogspot.com/-y0iwHXLlPVQ/UJqfYOugckI/AAAAAAAAANY/8hSLPn4PraI/s1600/HGH+Pills+Are+Effective.png" TargetMode="External"/><Relationship Id="rId4" Type="http://schemas.openxmlformats.org/officeDocument/2006/relationships/hyperlink" Target="http://www.midwestsportsfans.com/wp-content/uploads/2009/02/mark-mcgwire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mixco-usa.com/images/products/enlarge/P-13.0)-Plug-Flow-Reactor(68rrr3).jpg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24x7support.biz/api/fed-batch-reactor-design-i7.jpg" TargetMode="Externa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cn.com/jkimball.ma.ultranet/BiologyPages/M/Making_rDNA.gif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alcellfactories.com/content/figures/1475-2859-5-S1-P69-1-l.jpg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alaeos.com/fungi/fpieces/images/Glucose.gif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Production of Human Growth Hormone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Smith, Nathan Westbrook, Cara, Jack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Design-- Separations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cell mass is separated from substrate/product solution via centrifugation</a:t>
            </a:r>
          </a:p>
          <a:p>
            <a:r>
              <a:rPr lang="en-US" dirty="0" smtClean="0"/>
              <a:t>Next, chromatography is used to separate </a:t>
            </a:r>
            <a:r>
              <a:rPr lang="en-US" dirty="0" err="1" smtClean="0"/>
              <a:t>rhGH</a:t>
            </a:r>
            <a:r>
              <a:rPr lang="en-US" dirty="0" smtClean="0"/>
              <a:t> from the substrate/product solution</a:t>
            </a:r>
          </a:p>
          <a:p>
            <a:r>
              <a:rPr lang="en-US" dirty="0"/>
              <a:t>Low Yields, final </a:t>
            </a:r>
            <a:r>
              <a:rPr lang="en-US" dirty="0" err="1" smtClean="0"/>
              <a:t>rhGH</a:t>
            </a:r>
            <a:r>
              <a:rPr lang="en-US" dirty="0" smtClean="0"/>
              <a:t> concentration </a:t>
            </a:r>
            <a:r>
              <a:rPr lang="en-US" dirty="0"/>
              <a:t>around 0.5 (g/L),  50 grams of </a:t>
            </a:r>
            <a:r>
              <a:rPr lang="en-US" dirty="0" err="1" smtClean="0"/>
              <a:t>rhGH</a:t>
            </a:r>
            <a:r>
              <a:rPr lang="en-US" dirty="0" smtClean="0"/>
              <a:t> from </a:t>
            </a:r>
            <a:r>
              <a:rPr lang="en-US" dirty="0"/>
              <a:t>a batch in a 100L reactor!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073" y="3900792"/>
            <a:ext cx="3405950" cy="20886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9942" y="6076604"/>
            <a:ext cx="26351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http://img.directindustry.com/images_di/photo-g/centrifugal-separator-for-the-chemical-industry-28713-2821039.jpg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788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Operation-- Preparation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4</a:t>
            </a:r>
            <a:r>
              <a:rPr lang="en-US" altLang="zh-CN" dirty="0" smtClean="0"/>
              <a:t> Stages: Batch, Fed-batch, Induction, Separation</a:t>
            </a:r>
          </a:p>
          <a:p>
            <a:r>
              <a:rPr lang="en-US" altLang="zh-CN" dirty="0" smtClean="0"/>
              <a:t>75 liter </a:t>
            </a:r>
            <a:r>
              <a:rPr lang="en-US" altLang="zh-CN" dirty="0"/>
              <a:t>bioreactor </a:t>
            </a:r>
            <a:r>
              <a:rPr lang="en-US" altLang="zh-CN" dirty="0" smtClean="0"/>
              <a:t>(50L production volume)</a:t>
            </a:r>
          </a:p>
          <a:p>
            <a:r>
              <a:rPr lang="en-US" altLang="zh-CN" dirty="0" smtClean="0"/>
              <a:t>Inoculation of </a:t>
            </a:r>
            <a:r>
              <a:rPr lang="en-US" altLang="zh-CN" i="1" dirty="0" err="1"/>
              <a:t>Pichia</a:t>
            </a:r>
            <a:r>
              <a:rPr lang="en-US" altLang="zh-CN" i="1" dirty="0"/>
              <a:t> </a:t>
            </a:r>
            <a:r>
              <a:rPr lang="en-US" altLang="zh-CN" i="1" dirty="0" err="1"/>
              <a:t>pastoris</a:t>
            </a:r>
            <a:r>
              <a:rPr lang="en-US" altLang="zh-CN" i="1" dirty="0"/>
              <a:t> </a:t>
            </a:r>
            <a:r>
              <a:rPr lang="en-US" altLang="zh-CN" dirty="0"/>
              <a:t>from </a:t>
            </a:r>
            <a:r>
              <a:rPr lang="en-US" altLang="zh-CN" dirty="0" smtClean="0"/>
              <a:t>yeast extract (initial cells)</a:t>
            </a:r>
          </a:p>
          <a:p>
            <a:r>
              <a:rPr lang="en-US" altLang="zh-CN" dirty="0" smtClean="0"/>
              <a:t>Peptone </a:t>
            </a:r>
            <a:r>
              <a:rPr lang="en-US" altLang="zh-CN" dirty="0"/>
              <a:t>and Dextrose (YPD) </a:t>
            </a:r>
            <a:r>
              <a:rPr lang="en-US" altLang="zh-CN" dirty="0" smtClean="0"/>
              <a:t>medium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7" y="3420081"/>
            <a:ext cx="3662450" cy="2451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41622" y="6001789"/>
            <a:ext cx="3034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http://www.babonline.org/bab/030/0267/bab0300267f03.gif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082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Operation– BATCH AND FED-BATCH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After 24 </a:t>
            </a:r>
            <a:r>
              <a:rPr lang="en-US" altLang="zh-CN" dirty="0" err="1" smtClean="0"/>
              <a:t>hrs</a:t>
            </a:r>
            <a:r>
              <a:rPr lang="en-US" altLang="zh-CN" dirty="0" smtClean="0"/>
              <a:t>, media is transferred to 500mL Basal Salt Medium (BSM)</a:t>
            </a:r>
          </a:p>
          <a:p>
            <a:r>
              <a:rPr lang="en-US" altLang="zh-CN" dirty="0" smtClean="0"/>
              <a:t>Culture is incubated for 7 days before use in 75L reactor</a:t>
            </a:r>
          </a:p>
          <a:p>
            <a:r>
              <a:rPr lang="en-US" altLang="zh-CN" dirty="0" smtClean="0"/>
              <a:t>Fed-batch stage follows with the addition of 630 g/L  substrate glycerol</a:t>
            </a:r>
          </a:p>
          <a:p>
            <a:r>
              <a:rPr lang="en-US" altLang="zh-CN" dirty="0" smtClean="0"/>
              <a:t>The final cell concentration (dry weight) was around 150 g/L (</a:t>
            </a:r>
            <a:r>
              <a:rPr lang="en-US" altLang="zh-CN" dirty="0" err="1" smtClean="0"/>
              <a:t>quassi</a:t>
            </a:r>
            <a:r>
              <a:rPr lang="en-US" altLang="zh-CN" dirty="0" smtClean="0"/>
              <a:t> steady-state achieved)</a:t>
            </a:r>
          </a:p>
          <a:p>
            <a:endParaRPr lang="zh-CN" altLang="en-US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921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Operation– </a:t>
            </a:r>
            <a:r>
              <a:rPr lang="en-US" altLang="zh-CN" dirty="0" err="1" smtClean="0"/>
              <a:t>iNduction</a:t>
            </a:r>
            <a:r>
              <a:rPr lang="en-US" altLang="zh-CN" dirty="0" smtClean="0"/>
              <a:t> And separation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Methanol is fed to induce the production of </a:t>
            </a:r>
            <a:r>
              <a:rPr lang="en-US" altLang="zh-CN" dirty="0" err="1" smtClean="0"/>
              <a:t>hGH</a:t>
            </a:r>
            <a:r>
              <a:rPr lang="en-US" altLang="zh-CN" dirty="0" smtClean="0"/>
              <a:t> after the end of exponential feed period with approximately 0.033 g methanol/g cell/</a:t>
            </a:r>
            <a:r>
              <a:rPr lang="en-US" altLang="zh-CN" dirty="0" err="1" smtClean="0"/>
              <a:t>hr</a:t>
            </a:r>
            <a:endParaRPr lang="en-US" altLang="zh-CN" dirty="0"/>
          </a:p>
          <a:p>
            <a:r>
              <a:rPr lang="en-US" altLang="zh-CN" dirty="0" smtClean="0"/>
              <a:t>Induction phase lasts 4 days</a:t>
            </a:r>
          </a:p>
          <a:p>
            <a:r>
              <a:rPr lang="en-US" altLang="zh-CN" dirty="0" smtClean="0"/>
              <a:t>The final concentration of total protein was 1.1 g/l and the final concentration of </a:t>
            </a:r>
            <a:r>
              <a:rPr lang="en-US" altLang="zh-CN" dirty="0" err="1" smtClean="0"/>
              <a:t>hGH</a:t>
            </a:r>
            <a:r>
              <a:rPr lang="en-US" altLang="zh-CN" dirty="0" smtClean="0"/>
              <a:t> was around 0.5 g/l. </a:t>
            </a:r>
          </a:p>
          <a:p>
            <a:r>
              <a:rPr lang="en-US" altLang="zh-CN" dirty="0" smtClean="0"/>
              <a:t>Separation: fermentation medium is centrifuged for 20 minutes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35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Limitations– Reactor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 Batch Reactor used in calculation</a:t>
            </a:r>
          </a:p>
          <a:p>
            <a:r>
              <a:rPr lang="en-US" dirty="0" smtClean="0"/>
              <a:t>Cannot produce product continuously</a:t>
            </a:r>
            <a:endParaRPr lang="en-US" dirty="0"/>
          </a:p>
          <a:p>
            <a:r>
              <a:rPr lang="en-US" dirty="0" smtClean="0"/>
              <a:t>May cause problems when demand increases since batch processes usually require more downtime</a:t>
            </a:r>
          </a:p>
        </p:txBody>
      </p:sp>
    </p:spTree>
    <p:extLst>
      <p:ext uri="{BB962C8B-B14F-4D97-AF65-F5344CB8AC3E}">
        <p14:creationId xmlns:p14="http://schemas.microsoft.com/office/powerpoint/2010/main" val="10291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3" descr="C:\Users\Administrator\Desktop\continuous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1773239"/>
            <a:ext cx="3802062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C:\Users\Administrator\Desktop\batch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1757364"/>
            <a:ext cx="410210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直接连接符 6"/>
          <p:cNvSpPr>
            <a:spLocks noChangeShapeType="1"/>
          </p:cNvSpPr>
          <p:nvPr/>
        </p:nvSpPr>
        <p:spPr bwMode="auto">
          <a:xfrm>
            <a:off x="5591175" y="2852738"/>
            <a:ext cx="1081088" cy="27368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直接连接符 11"/>
          <p:cNvSpPr>
            <a:spLocks noChangeShapeType="1"/>
          </p:cNvSpPr>
          <p:nvPr/>
        </p:nvSpPr>
        <p:spPr bwMode="auto">
          <a:xfrm flipV="1">
            <a:off x="7518400" y="2708276"/>
            <a:ext cx="1385888" cy="28813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矩形 14"/>
          <p:cNvSpPr>
            <a:spLocks noChangeArrowheads="1"/>
          </p:cNvSpPr>
          <p:nvPr/>
        </p:nvSpPr>
        <p:spPr bwMode="auto">
          <a:xfrm>
            <a:off x="6629865" y="5127625"/>
            <a:ext cx="91505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VS</a:t>
            </a:r>
            <a:endParaRPr lang="zh-CN" altLang="en-US" dirty="0"/>
          </a:p>
        </p:txBody>
      </p:sp>
      <p:sp>
        <p:nvSpPr>
          <p:cNvPr id="4105" name="直接连接符 16"/>
          <p:cNvSpPr>
            <a:spLocks noChangeShapeType="1"/>
          </p:cNvSpPr>
          <p:nvPr/>
        </p:nvSpPr>
        <p:spPr bwMode="auto">
          <a:xfrm>
            <a:off x="3648075" y="4797426"/>
            <a:ext cx="1150938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直接连接符 18"/>
          <p:cNvSpPr>
            <a:spLocks noChangeShapeType="1"/>
          </p:cNvSpPr>
          <p:nvPr/>
        </p:nvSpPr>
        <p:spPr bwMode="auto">
          <a:xfrm flipH="1">
            <a:off x="5880101" y="4365626"/>
            <a:ext cx="1368425" cy="1223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矩形 19"/>
          <p:cNvSpPr>
            <a:spLocks noChangeArrowheads="1"/>
          </p:cNvSpPr>
          <p:nvPr/>
        </p:nvSpPr>
        <p:spPr bwMode="auto">
          <a:xfrm>
            <a:off x="4914571" y="5148263"/>
            <a:ext cx="9150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  <a:sym typeface="Calibri" pitchFamily="34" charset="0"/>
              </a:rPr>
              <a:t>VS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92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2" grpId="1" animBg="1"/>
      <p:bldP spid="4103" grpId="0" animBg="1"/>
      <p:bldP spid="4103" grpId="1" animBg="1"/>
      <p:bldP spid="4105" grpId="0" animBg="1"/>
      <p:bldP spid="4105" grpId="1" animBg="1"/>
      <p:bldP spid="4106" grpId="0" animBg="1"/>
      <p:bldP spid="410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LIMITATION– batch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day batch phase limits quantity produced</a:t>
            </a:r>
          </a:p>
          <a:p>
            <a:r>
              <a:rPr lang="en-US" dirty="0" smtClean="0"/>
              <a:t>Two-medium system currently used.  Incubation in BSM is slow.</a:t>
            </a:r>
            <a:endParaRPr lang="en-US" dirty="0"/>
          </a:p>
          <a:p>
            <a:r>
              <a:rPr lang="en-US" dirty="0" smtClean="0"/>
              <a:t>Could either change cell or medium</a:t>
            </a:r>
          </a:p>
        </p:txBody>
      </p:sp>
    </p:spTree>
    <p:extLst>
      <p:ext uri="{BB962C8B-B14F-4D97-AF65-F5344CB8AC3E}">
        <p14:creationId xmlns:p14="http://schemas.microsoft.com/office/powerpoint/2010/main" val="6336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LIMITATION– INDUCTION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day induction phase limits quantity produced</a:t>
            </a:r>
          </a:p>
          <a:p>
            <a:r>
              <a:rPr lang="en-US" dirty="0"/>
              <a:t>Many different cells used today (e. coli, </a:t>
            </a:r>
            <a:r>
              <a:rPr lang="en-US" dirty="0" err="1"/>
              <a:t>Pichia</a:t>
            </a:r>
            <a:r>
              <a:rPr lang="en-US" dirty="0"/>
              <a:t> </a:t>
            </a:r>
            <a:r>
              <a:rPr lang="en-US" dirty="0" err="1"/>
              <a:t>pastoris</a:t>
            </a:r>
            <a:r>
              <a:rPr lang="en-US" dirty="0"/>
              <a:t>, others)</a:t>
            </a:r>
          </a:p>
          <a:p>
            <a:r>
              <a:rPr lang="en-US" dirty="0"/>
              <a:t>There is not yet a best practice, research more efficient cell </a:t>
            </a:r>
            <a:r>
              <a:rPr lang="en-US" dirty="0" smtClean="0"/>
              <a:t>options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3" descr="C:\Users\Administrator\Desktop\continuous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1773239"/>
            <a:ext cx="3802062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C:\Users\Administrator\Desktop\batch 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1757364"/>
            <a:ext cx="410210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46500" y="610136"/>
            <a:ext cx="3657640" cy="6247864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030913" y="609600"/>
            <a:ext cx="494665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0">
                <a:solidFill>
                  <a:srgbClr val="FF0000"/>
                </a:solidFill>
              </a:rPr>
              <a:t>√</a:t>
            </a:r>
            <a:endParaRPr lang="zh-CN" altLang="en-US" sz="40000"/>
          </a:p>
        </p:txBody>
      </p:sp>
    </p:spTree>
    <p:extLst>
      <p:ext uri="{BB962C8B-B14F-4D97-AF65-F5344CB8AC3E}">
        <p14:creationId xmlns:p14="http://schemas.microsoft.com/office/powerpoint/2010/main" val="2156684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N. Frank,  A.M. </a:t>
            </a:r>
            <a:r>
              <a:rPr lang="en-US" dirty="0" err="1"/>
              <a:t>Simao-Beaunoir</a:t>
            </a:r>
            <a:r>
              <a:rPr lang="en-US" dirty="0"/>
              <a:t>, M.A. Dollard, P. </a:t>
            </a:r>
            <a:r>
              <a:rPr lang="en-US" dirty="0" err="1"/>
              <a:t>Bauda</a:t>
            </a:r>
            <a:r>
              <a:rPr lang="en-US" dirty="0"/>
              <a:t>.  “Recombinant plasmid DNA mobilization by activated sludge strains grown in fixed-bed or sequenced-batch reactors.” http://www.sciencedirect.com/science/article/pii/0168649696000530.  October 1996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Sarunya</a:t>
            </a:r>
            <a:r>
              <a:rPr lang="en-US" dirty="0" smtClean="0"/>
              <a:t> </a:t>
            </a:r>
            <a:r>
              <a:rPr lang="en-US" dirty="0" err="1"/>
              <a:t>Poma</a:t>
            </a:r>
            <a:r>
              <a:rPr lang="en-US" dirty="0"/>
              <a:t> 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Chanon</a:t>
            </a:r>
            <a:r>
              <a:rPr lang="en-US" dirty="0" smtClean="0"/>
              <a:t> </a:t>
            </a:r>
            <a:r>
              <a:rPr lang="en-US" dirty="0" err="1"/>
              <a:t>Sattayarom</a:t>
            </a:r>
            <a:r>
              <a:rPr lang="en-US" dirty="0"/>
              <a:t> , et al. </a:t>
            </a:r>
            <a:r>
              <a:rPr lang="en-US" dirty="0" smtClean="0"/>
              <a:t> </a:t>
            </a:r>
            <a:r>
              <a:rPr lang="en-US" u="sng" dirty="0" smtClean="0"/>
              <a:t>SCALE-UP </a:t>
            </a:r>
            <a:r>
              <a:rPr lang="en-US" u="sng" dirty="0"/>
              <a:t>FERMENTATION STUDY OF RECOMBINANT </a:t>
            </a:r>
            <a:r>
              <a:rPr lang="en-US" u="sng" dirty="0" err="1"/>
              <a:t>Pichia</a:t>
            </a:r>
            <a:r>
              <a:rPr lang="en-US" u="sng" dirty="0"/>
              <a:t> </a:t>
            </a:r>
            <a:r>
              <a:rPr lang="en-US" u="sng" dirty="0" err="1"/>
              <a:t>pastoris</a:t>
            </a:r>
            <a:r>
              <a:rPr lang="en-US" u="sng" dirty="0"/>
              <a:t> FOR PRODUCTION OF HUMAN GROWTH HORMONE IN A GMP-COMPLIANT PILOT </a:t>
            </a:r>
            <a:r>
              <a:rPr lang="en-US" u="sng" dirty="0" smtClean="0"/>
              <a:t>FACILITY.</a:t>
            </a:r>
            <a:r>
              <a:rPr lang="en-US" dirty="0" smtClean="0"/>
              <a:t>  Biopharmaceutical </a:t>
            </a:r>
            <a:r>
              <a:rPr lang="en-US" dirty="0"/>
              <a:t>Facility, Industrial Park, King </a:t>
            </a:r>
            <a:r>
              <a:rPr lang="en-US" dirty="0" err="1"/>
              <a:t>Mongkut’s</a:t>
            </a:r>
            <a:r>
              <a:rPr lang="en-US" dirty="0"/>
              <a:t> University of Technology </a:t>
            </a:r>
            <a:r>
              <a:rPr lang="en-US" dirty="0" err="1"/>
              <a:t>Thonburi</a:t>
            </a:r>
            <a:r>
              <a:rPr lang="en-US" dirty="0"/>
              <a:t>, Bangkok 10150, </a:t>
            </a:r>
            <a:r>
              <a:rPr lang="en-US" dirty="0" smtClean="0"/>
              <a:t>Thailand.</a:t>
            </a:r>
          </a:p>
          <a:p>
            <a:r>
              <a:rPr lang="en-US" dirty="0" smtClean="0"/>
              <a:t>J. M. Tanner.  </a:t>
            </a:r>
            <a:r>
              <a:rPr lang="en-US" u="sng" dirty="0" smtClean="0"/>
              <a:t>Nature, Vol. 237</a:t>
            </a:r>
            <a:r>
              <a:rPr lang="en-US" dirty="0" smtClean="0"/>
              <a:t>.  “Human Growth Hormone” http</a:t>
            </a:r>
            <a:r>
              <a:rPr lang="en-US" dirty="0"/>
              <a:t>://</a:t>
            </a:r>
            <a:r>
              <a:rPr lang="en-US" dirty="0" smtClean="0"/>
              <a:t>www.nature.com/nature/journal/v237/n5356/pdf/237433a0.pdf.  June 23, 1972.</a:t>
            </a:r>
            <a:endParaRPr lang="en-US" dirty="0"/>
          </a:p>
          <a:p>
            <a:r>
              <a:rPr lang="en-US" dirty="0" err="1" smtClean="0"/>
              <a:t>Nidhi</a:t>
            </a:r>
            <a:r>
              <a:rPr lang="en-US" dirty="0" smtClean="0"/>
              <a:t> </a:t>
            </a:r>
            <a:r>
              <a:rPr lang="en-US" dirty="0" err="1" smtClean="0"/>
              <a:t>Uppangala</a:t>
            </a:r>
            <a:r>
              <a:rPr lang="en-US" dirty="0" smtClean="0"/>
              <a:t>.  “The Production of Human Growth Hormone </a:t>
            </a:r>
            <a:r>
              <a:rPr lang="en-US" dirty="0" err="1" smtClean="0"/>
              <a:t>Somatotropin</a:t>
            </a:r>
            <a:r>
              <a:rPr lang="en-US" dirty="0" smtClean="0"/>
              <a:t>.” http</a:t>
            </a:r>
            <a:r>
              <a:rPr lang="en-US" dirty="0"/>
              <a:t>://</a:t>
            </a:r>
            <a:r>
              <a:rPr lang="en-US" dirty="0" smtClean="0"/>
              <a:t>www.biotecharticles.com/Biotechnology-products-Article/Production-of-Recombinant-Human-Growth-Hormone-Somatotropin-367.html.  August 8, 2010.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4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Background– Early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6203788" cy="4050792"/>
          </a:xfrm>
        </p:spPr>
        <p:txBody>
          <a:bodyPr/>
          <a:lstStyle/>
          <a:p>
            <a:r>
              <a:rPr lang="en-US" dirty="0" smtClean="0"/>
              <a:t>Human growth hormone </a:t>
            </a:r>
            <a:r>
              <a:rPr lang="en-US" dirty="0" smtClean="0"/>
              <a:t>(</a:t>
            </a:r>
            <a:r>
              <a:rPr lang="en-US" dirty="0" err="1" smtClean="0"/>
              <a:t>hGH</a:t>
            </a:r>
            <a:r>
              <a:rPr lang="en-US" dirty="0" smtClean="0"/>
              <a:t> or HGH) </a:t>
            </a:r>
            <a:r>
              <a:rPr lang="en-US" dirty="0" smtClean="0"/>
              <a:t>first </a:t>
            </a:r>
            <a:r>
              <a:rPr lang="en-US" dirty="0" smtClean="0"/>
              <a:t>introduced in the 1950s</a:t>
            </a:r>
          </a:p>
          <a:p>
            <a:r>
              <a:rPr lang="en-US" dirty="0" smtClean="0"/>
              <a:t>Intended to cure dwarfism and other childhood growth defects</a:t>
            </a:r>
          </a:p>
          <a:p>
            <a:r>
              <a:rPr lang="en-US" dirty="0" smtClean="0"/>
              <a:t>Early uses required cadavers since recombinant DNA technology was not available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975" y="2121408"/>
            <a:ext cx="2269116" cy="27721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13975" y="4893530"/>
            <a:ext cx="2269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http://zmcelroy.tripod.com/sitebuildercontent/sitebuilderpictures/achondroplasiacomparison.jpg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757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Background-- Modern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45935"/>
            <a:ext cx="7301068" cy="4050792"/>
          </a:xfrm>
        </p:spPr>
        <p:txBody>
          <a:bodyPr/>
          <a:lstStyle/>
          <a:p>
            <a:r>
              <a:rPr lang="en-US" dirty="0" smtClean="0"/>
              <a:t>Modern uses- childhood defects</a:t>
            </a:r>
            <a:r>
              <a:rPr lang="en-US" dirty="0" smtClean="0"/>
              <a:t>, injuries, reverse aging </a:t>
            </a:r>
            <a:r>
              <a:rPr lang="en-US" dirty="0" smtClean="0"/>
              <a:t>as well as athletic enhancement</a:t>
            </a:r>
          </a:p>
          <a:p>
            <a:r>
              <a:rPr lang="en-US" dirty="0" smtClean="0"/>
              <a:t>Some ethical concerns, especially in sports</a:t>
            </a:r>
          </a:p>
          <a:p>
            <a:r>
              <a:rPr lang="en-US" dirty="0"/>
              <a:t>HGH is produced naturally in the </a:t>
            </a:r>
            <a:r>
              <a:rPr lang="en-US" dirty="0" smtClean="0"/>
              <a:t>body, </a:t>
            </a:r>
            <a:r>
              <a:rPr lang="en-US" dirty="0" smtClean="0"/>
              <a:t>so </a:t>
            </a:r>
            <a:r>
              <a:rPr lang="en-US" dirty="0" smtClean="0"/>
              <a:t>testing </a:t>
            </a:r>
            <a:r>
              <a:rPr lang="en-US" smtClean="0"/>
              <a:t>is difficult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241" y="3556197"/>
            <a:ext cx="3235275" cy="2423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740" y="2314578"/>
            <a:ext cx="2715508" cy="33174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37184" y="5702531"/>
            <a:ext cx="23854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4"/>
              </a:rPr>
              <a:t>http://www.midwestsportsfans.com/wp-content/uploads/2009/02/mark-mcgwire.jpg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4326905" y="6078612"/>
            <a:ext cx="2709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5"/>
              </a:rPr>
              <a:t>http://2.bp.blogspot.com/-y0iwHXLlPVQ/UJqfYOugckI/AAAAAAAAANY/8hSLPn4PraI/s1600/HGH+Pills+Are+Effective.png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437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Background-- Biological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5397454" cy="4050792"/>
          </a:xfrm>
        </p:spPr>
        <p:txBody>
          <a:bodyPr/>
          <a:lstStyle/>
          <a:p>
            <a:r>
              <a:rPr lang="en-US" dirty="0" smtClean="0"/>
              <a:t>Recombinant DNA</a:t>
            </a:r>
          </a:p>
          <a:p>
            <a:r>
              <a:rPr lang="en-US" dirty="0" smtClean="0"/>
              <a:t>Plug Flow or Fed Batch Reactor</a:t>
            </a:r>
          </a:p>
          <a:p>
            <a:r>
              <a:rPr lang="en-US" dirty="0" smtClean="0"/>
              <a:t>World market size projected at over $4 billion in 2018</a:t>
            </a:r>
          </a:p>
          <a:p>
            <a:r>
              <a:rPr lang="en-US" dirty="0" smtClean="0"/>
              <a:t>Design calculation to meet projected demand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95" y="1671879"/>
            <a:ext cx="2177934" cy="2474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6560" y="4272742"/>
            <a:ext cx="2069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http://www.stamixco-usa.com/images/products/enlarge/P-13.0)-Plug-Flow-Reactor(68rrr3).jpg</a:t>
            </a:r>
            <a:endParaRPr lang="en-US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075" y="2121408"/>
            <a:ext cx="2667000" cy="1704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58895" y="4272742"/>
            <a:ext cx="17373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5"/>
              </a:rPr>
              <a:t>http://24x7support.biz/api/fed-batch-reactor-design-i7.jpg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513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Background-- Questions to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8166" y="2121408"/>
            <a:ext cx="5010081" cy="4050792"/>
          </a:xfrm>
        </p:spPr>
        <p:txBody>
          <a:bodyPr/>
          <a:lstStyle/>
          <a:p>
            <a:r>
              <a:rPr lang="en-US" dirty="0" smtClean="0"/>
              <a:t>How can we best design a system to produce HGH?</a:t>
            </a:r>
          </a:p>
          <a:p>
            <a:r>
              <a:rPr lang="en-US" dirty="0" smtClean="0"/>
              <a:t>What are the operational procedures of this process?</a:t>
            </a:r>
          </a:p>
          <a:p>
            <a:r>
              <a:rPr lang="en-US" dirty="0" smtClean="0"/>
              <a:t>What are the current limitations of this process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Best Process?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2093976"/>
            <a:ext cx="4591050" cy="3133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3535" y="5453149"/>
            <a:ext cx="3898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http://users.rcn.com/jkimball.ma.ultranet/BiologyPages/M/Making_rDNA.gif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228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Design--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E. coli or P. </a:t>
            </a:r>
            <a:r>
              <a:rPr lang="en-US" dirty="0" err="1" smtClean="0"/>
              <a:t>pastoris</a:t>
            </a:r>
            <a:r>
              <a:rPr lang="en-US" dirty="0" smtClean="0"/>
              <a:t> cells are used </a:t>
            </a:r>
          </a:p>
          <a:p>
            <a:r>
              <a:rPr lang="en-US" dirty="0" smtClean="0"/>
              <a:t>Substrates vary (usually simple CHO molecules with nitrogen-containing supplements)</a:t>
            </a:r>
          </a:p>
          <a:p>
            <a:r>
              <a:rPr lang="en-US" dirty="0" smtClean="0"/>
              <a:t>Conversion of simple substrate to a very complex 191-amino acid, single chain polypeptide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39" y="3765666"/>
            <a:ext cx="5444537" cy="2117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5666" y="5972145"/>
            <a:ext cx="3990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http://www.microbialcellfactories.com/content/figures/1475-2859-5-S1-P69-1-l.jpg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7590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Design-- Recombinant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of E. coli/P. </a:t>
            </a:r>
            <a:r>
              <a:rPr lang="en-US" dirty="0" err="1" smtClean="0"/>
              <a:t>pastoris</a:t>
            </a:r>
            <a:r>
              <a:rPr lang="en-US" dirty="0" smtClean="0"/>
              <a:t> is modified to allow for HGH production</a:t>
            </a:r>
          </a:p>
          <a:p>
            <a:r>
              <a:rPr lang="en-US" dirty="0" smtClean="0"/>
              <a:t>2 plasmids (T-7 based </a:t>
            </a:r>
            <a:r>
              <a:rPr lang="en-US" dirty="0" err="1" smtClean="0"/>
              <a:t>pET</a:t>
            </a:r>
            <a:r>
              <a:rPr lang="en-US" dirty="0" smtClean="0"/>
              <a:t> expression plasmid, pGP1-2)  absorbed into cell as inclusion bodies by heat treatment.</a:t>
            </a:r>
          </a:p>
          <a:p>
            <a:r>
              <a:rPr lang="en-US" dirty="0" smtClean="0"/>
              <a:t>These plasmids allow cells to produce HGH from glucose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503" y="3077180"/>
            <a:ext cx="3457575" cy="2981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4634" y="5991883"/>
            <a:ext cx="19036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hlinkClick r:id="rId3"/>
              </a:rPr>
              <a:t>http://palaeos.com/fungi/fpieces/images/Glucose.gif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324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Design-- Lab Scale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Genetically modified cell culture grown in Luria-</a:t>
            </a:r>
            <a:r>
              <a:rPr lang="en-US" dirty="0" err="1" smtClean="0"/>
              <a:t>Bertani</a:t>
            </a:r>
            <a:r>
              <a:rPr lang="en-US" dirty="0" smtClean="0"/>
              <a:t> (LB) Medium</a:t>
            </a:r>
          </a:p>
          <a:p>
            <a:r>
              <a:rPr lang="en-US" dirty="0" smtClean="0"/>
              <a:t>Cells then transferred to a fermentation flask maintained at 30degC, pH=6.9, dO2=.25</a:t>
            </a:r>
          </a:p>
          <a:p>
            <a:r>
              <a:rPr lang="en-US" dirty="0" err="1"/>
              <a:t>u</a:t>
            </a:r>
            <a:r>
              <a:rPr lang="en-US" dirty="0" err="1" smtClean="0"/>
              <a:t>_max</a:t>
            </a:r>
            <a:r>
              <a:rPr lang="en-US" dirty="0" smtClean="0"/>
              <a:t> generally between 0.22-0.24 (h^-1)</a:t>
            </a:r>
          </a:p>
          <a:p>
            <a:r>
              <a:rPr lang="en-US" dirty="0" smtClean="0"/>
              <a:t>Yields around 0.6 </a:t>
            </a:r>
            <a:r>
              <a:rPr lang="en-US" dirty="0" err="1" smtClean="0"/>
              <a:t>gCells</a:t>
            </a:r>
            <a:r>
              <a:rPr lang="en-US" dirty="0" smtClean="0"/>
              <a:t>/</a:t>
            </a:r>
            <a:r>
              <a:rPr lang="en-US" dirty="0" err="1" smtClean="0"/>
              <a:t>gSubstrate</a:t>
            </a:r>
            <a:endParaRPr lang="en-US" dirty="0" smtClean="0"/>
          </a:p>
          <a:p>
            <a:r>
              <a:rPr lang="en-US" dirty="0" smtClean="0"/>
              <a:t>Product yields around .004 g(</a:t>
            </a:r>
            <a:r>
              <a:rPr lang="en-US" dirty="0" err="1" smtClean="0"/>
              <a:t>rhGH</a:t>
            </a:r>
            <a:r>
              <a:rPr lang="en-US" dirty="0" smtClean="0"/>
              <a:t>)/</a:t>
            </a:r>
            <a:r>
              <a:rPr lang="en-US" dirty="0" err="1" smtClean="0"/>
              <a:t>gSubstrate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Design-- Industrial Scale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Fed-Batch and Plug Flow Reactors commonly used</a:t>
            </a:r>
          </a:p>
          <a:p>
            <a:r>
              <a:rPr lang="en-US" dirty="0" smtClean="0"/>
              <a:t>Many different substrates (methanol, glucose, glycerol, dextrose, etc.)</a:t>
            </a:r>
          </a:p>
          <a:p>
            <a:r>
              <a:rPr lang="en-US" dirty="0" err="1" smtClean="0"/>
              <a:t>u_max</a:t>
            </a:r>
            <a:r>
              <a:rPr lang="en-US" dirty="0" smtClean="0"/>
              <a:t> around .15 (h^-1)</a:t>
            </a:r>
          </a:p>
          <a:p>
            <a:r>
              <a:rPr lang="en-US" dirty="0" smtClean="0"/>
              <a:t>Many undesired products (often other proteins) are formed.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753</TotalTime>
  <Words>688</Words>
  <Application>Microsoft Office PowerPoint</Application>
  <PresentationFormat>Widescreen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宋体</vt:lpstr>
      <vt:lpstr>Arial</vt:lpstr>
      <vt:lpstr>Calibri</vt:lpstr>
      <vt:lpstr>方正姚体</vt:lpstr>
      <vt:lpstr>Rockwell</vt:lpstr>
      <vt:lpstr>Rockwell Condensed</vt:lpstr>
      <vt:lpstr>Wingdings</vt:lpstr>
      <vt:lpstr>Wood Type</vt:lpstr>
      <vt:lpstr>Production of Human Growth Hormone</vt:lpstr>
      <vt:lpstr>Background– Early Development</vt:lpstr>
      <vt:lpstr>Background-- Modern Uses</vt:lpstr>
      <vt:lpstr>Background-- Biological Industry</vt:lpstr>
      <vt:lpstr>Background-- Questions to Address</vt:lpstr>
      <vt:lpstr>Design-- Reaction</vt:lpstr>
      <vt:lpstr>Design-- Recombinant DNA</vt:lpstr>
      <vt:lpstr>Design-- Lab Scale production</vt:lpstr>
      <vt:lpstr>Design-- Industrial Scale Production</vt:lpstr>
      <vt:lpstr>Design-- Separations</vt:lpstr>
      <vt:lpstr>Operation-- Preparation</vt:lpstr>
      <vt:lpstr>Operation– BATCH AND FED-BATCH</vt:lpstr>
      <vt:lpstr>Operation– iNduction And separation</vt:lpstr>
      <vt:lpstr>Limitations– Reactor Type</vt:lpstr>
      <vt:lpstr>PowerPoint Presentation</vt:lpstr>
      <vt:lpstr>LIMITATION– batch PHASE</vt:lpstr>
      <vt:lpstr>LIMITATION– INDUCTION PHASE</vt:lpstr>
      <vt:lpstr>PowerPoint Presentation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Human Growth Hormone</dc:title>
  <dc:creator>Luke Smith</dc:creator>
  <cp:lastModifiedBy>Luke Smith</cp:lastModifiedBy>
  <cp:revision>44</cp:revision>
  <dcterms:created xsi:type="dcterms:W3CDTF">2013-05-28T15:51:34Z</dcterms:created>
  <dcterms:modified xsi:type="dcterms:W3CDTF">2013-05-30T08:29:31Z</dcterms:modified>
</cp:coreProperties>
</file>